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5" r:id="rId4"/>
    <p:sldId id="266" r:id="rId5"/>
    <p:sldId id="257" r:id="rId6"/>
    <p:sldId id="272" r:id="rId7"/>
    <p:sldId id="273" r:id="rId8"/>
    <p:sldId id="258" r:id="rId9"/>
    <p:sldId id="268" r:id="rId10"/>
    <p:sldId id="259" r:id="rId11"/>
    <p:sldId id="269" r:id="rId12"/>
    <p:sldId id="262" r:id="rId13"/>
    <p:sldId id="263" r:id="rId14"/>
    <p:sldId id="260" r:id="rId15"/>
    <p:sldId id="261" r:id="rId16"/>
    <p:sldId id="264" r:id="rId17"/>
    <p:sldId id="270" r:id="rId18"/>
    <p:sldId id="271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  <p:sldId id="288" r:id="rId33"/>
    <p:sldId id="283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00" r:id="rId43"/>
    <p:sldId id="302" r:id="rId44"/>
    <p:sldId id="301" r:id="rId45"/>
    <p:sldId id="303" r:id="rId46"/>
    <p:sldId id="304" r:id="rId47"/>
    <p:sldId id="305" r:id="rId48"/>
    <p:sldId id="306" r:id="rId49"/>
    <p:sldId id="307" r:id="rId50"/>
    <p:sldId id="308" r:id="rId51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6" autoAdjust="0"/>
  </p:normalViewPr>
  <p:slideViewPr>
    <p:cSldViewPr snapToGrid="0" snapToObjects="1">
      <p:cViewPr varScale="1">
        <p:scale>
          <a:sx n="53" d="100"/>
          <a:sy n="53" d="100"/>
        </p:scale>
        <p:origin x="-10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C4F0C0-230A-6C45-A6A3-E765EDACA88B}" type="datetimeFigureOut">
              <a:rPr lang="it-IT" smtClean="0"/>
              <a:pPr/>
              <a:t>01/12/16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D703BFDD-EC9A-724D-BED2-24835631B732}" type="slidenum">
              <a:rPr lang="it-IT" smtClean="0"/>
              <a:pPr/>
              <a:t>‹#›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L’EGITTO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i="1" dirty="0" smtClean="0"/>
              <a:t>Dono del Nilo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DIVISIONE DELL’EGITTO</a:t>
            </a:r>
            <a:endParaRPr lang="it-IT" dirty="0"/>
          </a:p>
        </p:txBody>
      </p:sp>
      <p:pic>
        <p:nvPicPr>
          <p:cNvPr id="3" name="Immagine 2" descr="slid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84868"/>
            <a:ext cx="9144000" cy="5373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ALTO E BASSO EGITTO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8603" y="2598147"/>
            <a:ext cx="6828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Valle è chiamata anche l’alto Egitto, il Delta, invece, basso Egitto. Comprendono circa 34000 kmq di terreno irrigabile dal fiume per mezzo di canali, e dunque coltivabile.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NILO</a:t>
            </a:r>
            <a:endParaRPr lang="it-IT" dirty="0"/>
          </a:p>
        </p:txBody>
      </p:sp>
      <p:pic>
        <p:nvPicPr>
          <p:cNvPr id="3" name="Immagine 2" descr="57184_Tour_Il_Nilo_e_il_Mare_Egitto_484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271"/>
            <a:ext cx="9144000" cy="5242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DALL’AEREO</a:t>
            </a:r>
            <a:endParaRPr lang="it-IT" dirty="0"/>
          </a:p>
        </p:txBody>
      </p:sp>
      <p:pic>
        <p:nvPicPr>
          <p:cNvPr id="3" name="Immagine 2" descr="eg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6688"/>
            <a:ext cx="9144000" cy="520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smtClean="0"/>
              <a:t>DELTA  </a:t>
            </a:r>
            <a:endParaRPr lang="it-IT" dirty="0"/>
          </a:p>
        </p:txBody>
      </p:sp>
      <p:pic>
        <p:nvPicPr>
          <p:cNvPr id="3" name="Immagine 2" descr="bVN4fag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DELTA DAL SATELLITE</a:t>
            </a:r>
            <a:endParaRPr lang="it-IT" dirty="0"/>
          </a:p>
        </p:txBody>
      </p:sp>
      <p:pic>
        <p:nvPicPr>
          <p:cNvPr id="3" name="Immagine 2" descr="deltadeln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343"/>
            <a:ext cx="9144000" cy="522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REGIME DEL NILO</a:t>
            </a:r>
            <a:endParaRPr lang="it-IT" dirty="0"/>
          </a:p>
        </p:txBody>
      </p:sp>
      <p:pic>
        <p:nvPicPr>
          <p:cNvPr id="3" name="Immagine 2" descr="crecidas del N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" y="1670050"/>
            <a:ext cx="9144000" cy="518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REGOLARITA’ DEL NILO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988358" y="1670494"/>
            <a:ext cx="7167284" cy="497006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GIUGNO</a:t>
            </a:r>
            <a:r>
              <a:rPr lang="it-IT" dirty="0" smtClean="0"/>
              <a:t>: </a:t>
            </a:r>
            <a:r>
              <a:rPr lang="it-IT" i="1" dirty="0" smtClean="0"/>
              <a:t>inondazione</a:t>
            </a:r>
            <a:r>
              <a:rPr lang="it-IT" dirty="0" smtClean="0"/>
              <a:t> (alimentata dalle piogge dell’Africa subtropicale)</a:t>
            </a:r>
          </a:p>
          <a:p>
            <a:pPr algn="just"/>
            <a:r>
              <a:rPr lang="it-IT" b="1" dirty="0" smtClean="0"/>
              <a:t>GIUGNO </a:t>
            </a:r>
            <a:r>
              <a:rPr lang="it-IT" b="1" dirty="0" err="1" smtClean="0"/>
              <a:t>–</a:t>
            </a:r>
            <a:r>
              <a:rPr lang="it-IT" b="1" dirty="0" smtClean="0"/>
              <a:t> META’ LUGLIO</a:t>
            </a:r>
            <a:r>
              <a:rPr lang="it-IT" dirty="0" smtClean="0"/>
              <a:t>: </a:t>
            </a:r>
            <a:r>
              <a:rPr lang="it-IT" i="1" dirty="0" smtClean="0"/>
              <a:t>infiltrazione</a:t>
            </a:r>
            <a:r>
              <a:rPr lang="it-IT" dirty="0" smtClean="0"/>
              <a:t> (i terreni arabili si inumidivano dal di sotto)</a:t>
            </a:r>
          </a:p>
          <a:p>
            <a:pPr algn="just"/>
            <a:r>
              <a:rPr lang="it-IT" b="1" dirty="0" smtClean="0"/>
              <a:t>META’ LUGLIO </a:t>
            </a:r>
            <a:r>
              <a:rPr lang="it-IT" b="1" dirty="0" err="1" smtClean="0"/>
              <a:t>–</a:t>
            </a:r>
            <a:r>
              <a:rPr lang="it-IT" b="1" dirty="0" smtClean="0"/>
              <a:t> META’ SETTEMBRE</a:t>
            </a:r>
            <a:r>
              <a:rPr lang="it-IT" dirty="0" smtClean="0"/>
              <a:t>: </a:t>
            </a:r>
            <a:r>
              <a:rPr lang="it-IT" i="1" dirty="0" smtClean="0"/>
              <a:t>straripamento</a:t>
            </a:r>
            <a:r>
              <a:rPr lang="it-IT" dirty="0" smtClean="0"/>
              <a:t> (le terre circostanti venivano ricoperte da due metri d’acqua)</a:t>
            </a:r>
          </a:p>
          <a:p>
            <a:pPr algn="just"/>
            <a:r>
              <a:rPr lang="it-IT" b="1" dirty="0" smtClean="0"/>
              <a:t>META’ SETTEMBRE</a:t>
            </a:r>
            <a:r>
              <a:rPr lang="it-IT" i="1" dirty="0" smtClean="0"/>
              <a:t>: ritiro </a:t>
            </a:r>
            <a:r>
              <a:rPr lang="it-IT" dirty="0" smtClean="0"/>
              <a:t>delle acque</a:t>
            </a:r>
          </a:p>
          <a:p>
            <a:pPr algn="just"/>
            <a:r>
              <a:rPr lang="it-IT" b="1" dirty="0" smtClean="0"/>
              <a:t>DALLA META’ </a:t>
            </a:r>
            <a:r>
              <a:rPr lang="it-IT" b="1" dirty="0" err="1" smtClean="0"/>
              <a:t>DI</a:t>
            </a:r>
            <a:r>
              <a:rPr lang="it-IT" b="1" dirty="0" smtClean="0"/>
              <a:t> OTTOBRE</a:t>
            </a:r>
            <a:r>
              <a:rPr lang="it-IT" dirty="0" smtClean="0"/>
              <a:t>: il Nilo rientrava nel suo letto e lasciava un terreno umidificato, ricco di sali minerali e detriti organici, preziosi per la coltivazione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PAESE DEI CANALI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775" y="1654426"/>
            <a:ext cx="7205797" cy="5203574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Dimensioni, forme e orientamento dei canali erano essenziali alla buona riuscita del sistema: era indispensabile stabilire una precisa gerarchia tra le arterie minori e maggiori, calcolare la profondità e la pendenza dei singoli elementi.</a:t>
            </a:r>
          </a:p>
          <a:p>
            <a:pPr algn="just">
              <a:buNone/>
            </a:pPr>
            <a:r>
              <a:rPr lang="it-IT" dirty="0" smtClean="0"/>
              <a:t>Dovevano essere spesso mantenuti perché gli argini avevano bisogno di manutenzione.</a:t>
            </a:r>
          </a:p>
          <a:p>
            <a:pPr algn="just">
              <a:buNone/>
            </a:pPr>
            <a:r>
              <a:rPr lang="it-IT" dirty="0" smtClean="0"/>
              <a:t>Era poi essenziale risolvere alcuni problemi, come per esempio la </a:t>
            </a:r>
            <a:r>
              <a:rPr lang="it-IT" b="1" dirty="0" err="1" smtClean="0"/>
              <a:t>salinizzazione</a:t>
            </a:r>
            <a:r>
              <a:rPr lang="it-IT" dirty="0" smtClean="0"/>
              <a:t> dei suoli, conseguenza della coltivazione intensiva che impediva la germinazione delle piante.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REGNI E PERIODI INTERMEDI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b="1" dirty="0" err="1" smtClean="0"/>
              <a:t>storia</a:t>
            </a:r>
            <a:r>
              <a:rPr lang="en-US" b="1" dirty="0" smtClean="0"/>
              <a:t> </a:t>
            </a:r>
            <a:r>
              <a:rPr lang="en-US" b="1" dirty="0" err="1" smtClean="0"/>
              <a:t>dell’antico</a:t>
            </a:r>
            <a:r>
              <a:rPr lang="en-US" b="1" dirty="0" smtClean="0"/>
              <a:t> </a:t>
            </a:r>
            <a:r>
              <a:rPr lang="en-US" b="1" dirty="0" err="1" smtClean="0"/>
              <a:t>Egi</a:t>
            </a:r>
            <a:r>
              <a:rPr lang="en-US" dirty="0" err="1" smtClean="0"/>
              <a:t>tto</a:t>
            </a:r>
            <a:r>
              <a:rPr lang="en-US" dirty="0" smtClean="0"/>
              <a:t> </a:t>
            </a:r>
            <a:r>
              <a:rPr lang="en-US" dirty="0" err="1" smtClean="0"/>
              <a:t>solitamente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divide in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b="1" dirty="0" smtClean="0"/>
              <a:t>REGNI</a:t>
            </a:r>
            <a:r>
              <a:rPr lang="en-US" dirty="0" smtClean="0"/>
              <a:t>: </a:t>
            </a:r>
            <a:r>
              <a:rPr lang="en-US" dirty="0" err="1" smtClean="0"/>
              <a:t>fasi</a:t>
            </a:r>
            <a:r>
              <a:rPr lang="en-US" dirty="0" smtClean="0"/>
              <a:t> </a:t>
            </a:r>
            <a:r>
              <a:rPr lang="en-US" dirty="0" err="1" smtClean="0"/>
              <a:t>caratterizzate</a:t>
            </a:r>
            <a:r>
              <a:rPr lang="en-US" dirty="0" smtClean="0"/>
              <a:t> da un forte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b="1" dirty="0" smtClean="0"/>
              <a:t>PERIODI INTERMEDI</a:t>
            </a:r>
            <a:r>
              <a:rPr lang="en-US" dirty="0" smtClean="0"/>
              <a:t>: </a:t>
            </a:r>
            <a:r>
              <a:rPr lang="en-US" dirty="0" err="1" smtClean="0"/>
              <a:t>epoche</a:t>
            </a:r>
            <a:r>
              <a:rPr lang="en-US" dirty="0" smtClean="0"/>
              <a:t> di </a:t>
            </a:r>
            <a:r>
              <a:rPr lang="en-US" dirty="0" err="1" smtClean="0"/>
              <a:t>frammentazione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609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COSA SAPPIAMO GIA’?</a:t>
            </a:r>
            <a:endParaRPr lang="it-IT" dirty="0"/>
          </a:p>
        </p:txBody>
      </p:sp>
      <p:pic>
        <p:nvPicPr>
          <p:cNvPr id="3" name="Immagine 2" descr="punto-di-doman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36" y="2318525"/>
            <a:ext cx="4078241" cy="372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CONOSCENZA DELLA STORIA EGIZIA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870075"/>
            <a:ext cx="7167284" cy="45751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 </a:t>
            </a:r>
            <a:r>
              <a:rPr lang="en-US" dirty="0" err="1" smtClean="0"/>
              <a:t>faraoni</a:t>
            </a:r>
            <a:r>
              <a:rPr lang="en-US" dirty="0" smtClean="0"/>
              <a:t> </a:t>
            </a:r>
            <a:r>
              <a:rPr lang="en-US" dirty="0" err="1" smtClean="0"/>
              <a:t>erano</a:t>
            </a:r>
            <a:r>
              <a:rPr lang="en-US" dirty="0" smtClean="0"/>
              <a:t>  </a:t>
            </a:r>
            <a:r>
              <a:rPr lang="en-US" b="1" dirty="0" err="1" smtClean="0"/>
              <a:t>personaggi</a:t>
            </a:r>
            <a:r>
              <a:rPr lang="en-US" b="1" dirty="0" smtClean="0"/>
              <a:t> </a:t>
            </a:r>
            <a:r>
              <a:rPr lang="en-US" b="1" dirty="0" err="1" smtClean="0"/>
              <a:t>divini</a:t>
            </a:r>
            <a:r>
              <a:rPr lang="en-US" b="1" dirty="0" smtClean="0"/>
              <a:t> o quasi </a:t>
            </a:r>
            <a:r>
              <a:rPr lang="en-US" b="1" dirty="0" err="1" smtClean="0"/>
              <a:t>divini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/>
              <a:t>P</a:t>
            </a:r>
            <a:r>
              <a:rPr lang="en-US" dirty="0" err="1" smtClean="0"/>
              <a:t>arlavano</a:t>
            </a:r>
            <a:r>
              <a:rPr lang="en-US" dirty="0" smtClean="0"/>
              <a:t> di </a:t>
            </a:r>
            <a:r>
              <a:rPr lang="en-US" dirty="0" err="1" smtClean="0"/>
              <a:t>sè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b="1" dirty="0" err="1" smtClean="0"/>
              <a:t>ripetitivo</a:t>
            </a:r>
            <a:r>
              <a:rPr lang="en-US" dirty="0" smtClean="0"/>
              <a:t>, secondo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tramandava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secoli</a:t>
            </a:r>
            <a:r>
              <a:rPr lang="en-US" dirty="0" smtClean="0"/>
              <a:t>: non </a:t>
            </a:r>
            <a:r>
              <a:rPr lang="en-US" dirty="0" err="1" smtClean="0"/>
              <a:t>concedevano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narrazione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vita </a:t>
            </a:r>
            <a:r>
              <a:rPr lang="en-US" dirty="0" err="1" smtClean="0"/>
              <a:t>concreta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È</a:t>
            </a:r>
            <a:r>
              <a:rPr lang="en-US" dirty="0" smtClean="0"/>
              <a:t> molto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ricollegare</a:t>
            </a:r>
            <a:r>
              <a:rPr lang="en-US" dirty="0" smtClean="0"/>
              <a:t> ad un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determinata</a:t>
            </a:r>
            <a:r>
              <a:rPr lang="en-US" dirty="0" smtClean="0"/>
              <a:t> </a:t>
            </a:r>
            <a:r>
              <a:rPr lang="en-US" dirty="0" err="1" smtClean="0"/>
              <a:t>scelta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33900" y="4730750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33900" y="2613025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FASI DELLA STORIA EGIZIA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PERIODO PREDINASTICO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ANTICO REGNO </a:t>
            </a:r>
            <a:r>
              <a:rPr lang="en-US" dirty="0" smtClean="0"/>
              <a:t>(2650 – 2200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PRIMO PERIODO INTERMEDIO </a:t>
            </a:r>
            <a:r>
              <a:rPr lang="en-US" dirty="0" smtClean="0"/>
              <a:t>(2200 – 2040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MEDIO REGNO </a:t>
            </a:r>
            <a:r>
              <a:rPr lang="en-US" dirty="0" smtClean="0"/>
              <a:t>(2040 – 1786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SECONDO PERIODO INTERMEDIO</a:t>
            </a:r>
            <a:r>
              <a:rPr lang="en-US" dirty="0" smtClean="0"/>
              <a:t> (1786 – 1570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NUOVO REGNO </a:t>
            </a:r>
            <a:r>
              <a:rPr lang="en-US" dirty="0" smtClean="0"/>
              <a:t>(1570 – 1085 a. C.)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8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ANTICO REGNO</a:t>
            </a:r>
            <a:br>
              <a:rPr lang="en-US" dirty="0" smtClean="0"/>
            </a:br>
            <a:r>
              <a:rPr lang="en-US" sz="3300" dirty="0" smtClean="0"/>
              <a:t>2650-2200 </a:t>
            </a:r>
            <a:r>
              <a:rPr lang="en-US" sz="3300" dirty="0" err="1" smtClean="0"/>
              <a:t>a.C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7167284" cy="42894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Potere</a:t>
            </a:r>
            <a:r>
              <a:rPr lang="en-US" dirty="0" smtClean="0"/>
              <a:t> del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dirty="0" err="1" smtClean="0"/>
              <a:t>saldamente</a:t>
            </a:r>
            <a:r>
              <a:rPr lang="en-US" dirty="0" smtClean="0"/>
              <a:t> </a:t>
            </a:r>
            <a:r>
              <a:rPr lang="en-US" dirty="0" err="1" smtClean="0"/>
              <a:t>consolidato</a:t>
            </a:r>
            <a:r>
              <a:rPr lang="en-US" dirty="0" smtClean="0"/>
              <a:t> in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assolute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sua</a:t>
            </a:r>
            <a:r>
              <a:rPr lang="en-US" dirty="0" smtClean="0"/>
              <a:t> persona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autentica</a:t>
            </a:r>
            <a:r>
              <a:rPr lang="en-US" dirty="0" smtClean="0"/>
              <a:t> </a:t>
            </a:r>
            <a:r>
              <a:rPr lang="en-US" dirty="0" err="1" smtClean="0"/>
              <a:t>venerazione</a:t>
            </a:r>
            <a:endParaRPr lang="en-US" dirty="0" smtClean="0"/>
          </a:p>
          <a:p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l’epoca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grandi</a:t>
            </a:r>
            <a:r>
              <a:rPr lang="en-US" dirty="0" smtClean="0"/>
              <a:t> </a:t>
            </a:r>
            <a:r>
              <a:rPr lang="en-US" dirty="0" err="1" smtClean="0"/>
              <a:t>piramidi</a:t>
            </a:r>
            <a:endParaRPr lang="en-US" dirty="0" smtClean="0"/>
          </a:p>
          <a:p>
            <a:r>
              <a:rPr lang="en-US" dirty="0" err="1" smtClean="0"/>
              <a:t>Sistema</a:t>
            </a:r>
            <a:r>
              <a:rPr lang="en-US" dirty="0" smtClean="0"/>
              <a:t> ben </a:t>
            </a:r>
            <a:r>
              <a:rPr lang="en-US" dirty="0" err="1" smtClean="0"/>
              <a:t>organizzato</a:t>
            </a:r>
            <a:r>
              <a:rPr lang="en-US" dirty="0" smtClean="0"/>
              <a:t> di </a:t>
            </a:r>
            <a:r>
              <a:rPr lang="en-US" dirty="0" err="1" smtClean="0"/>
              <a:t>governatori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</a:t>
            </a:r>
            <a:r>
              <a:rPr lang="en-US" dirty="0" err="1" smtClean="0"/>
              <a:t>cje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riesce</a:t>
            </a:r>
            <a:r>
              <a:rPr lang="en-US" dirty="0" smtClean="0"/>
              <a:t> a </a:t>
            </a:r>
            <a:r>
              <a:rPr lang="en-US" dirty="0" err="1" smtClean="0"/>
              <a:t>controllare</a:t>
            </a:r>
            <a:endParaRPr lang="en-US" dirty="0" smtClean="0"/>
          </a:p>
          <a:p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compiute</a:t>
            </a:r>
            <a:r>
              <a:rPr lang="en-US" dirty="0" smtClean="0"/>
              <a:t> </a:t>
            </a:r>
            <a:r>
              <a:rPr lang="en-US" dirty="0" err="1" smtClean="0"/>
              <a:t>numerose</a:t>
            </a:r>
            <a:r>
              <a:rPr lang="en-US" dirty="0" smtClean="0"/>
              <a:t> </a:t>
            </a:r>
            <a:r>
              <a:rPr lang="en-US" dirty="0" err="1" smtClean="0"/>
              <a:t>campagne</a:t>
            </a:r>
            <a:r>
              <a:rPr lang="en-US" dirty="0" smtClean="0"/>
              <a:t> </a:t>
            </a:r>
            <a:r>
              <a:rPr lang="en-US" dirty="0" err="1" smtClean="0"/>
              <a:t>militari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NUBIA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1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m53c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1" y="222249"/>
            <a:ext cx="3887763" cy="6429375"/>
          </a:xfrm>
          <a:prstGeom prst="rect">
            <a:avLst/>
          </a:prstGeom>
        </p:spPr>
      </p:pic>
      <p:pic>
        <p:nvPicPr>
          <p:cNvPr id="9" name="Content Placeholder 8" descr="23m53c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2" t="56815" r="-11765"/>
          <a:stretch/>
        </p:blipFill>
        <p:spPr>
          <a:xfrm>
            <a:off x="4587875" y="1508125"/>
            <a:ext cx="4667250" cy="2540000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2968625" y="3460750"/>
            <a:ext cx="2016125" cy="16510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84750" y="4698999"/>
            <a:ext cx="371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Regione</a:t>
            </a:r>
            <a:r>
              <a:rPr lang="en-US" sz="2400" dirty="0" smtClean="0"/>
              <a:t> </a:t>
            </a:r>
            <a:r>
              <a:rPr lang="en-US" sz="2400" dirty="0" err="1" smtClean="0"/>
              <a:t>vitale</a:t>
            </a:r>
            <a:r>
              <a:rPr lang="en-US" sz="2400" dirty="0" smtClean="0"/>
              <a:t> per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rifornimento</a:t>
            </a:r>
            <a:r>
              <a:rPr lang="en-US" sz="2400" dirty="0" smtClean="0"/>
              <a:t> di ORO e di </a:t>
            </a:r>
            <a:r>
              <a:rPr lang="en-US" sz="2400" dirty="0" err="1" smtClean="0"/>
              <a:t>altri</a:t>
            </a:r>
            <a:r>
              <a:rPr lang="en-US" sz="2400" dirty="0" smtClean="0"/>
              <a:t> </a:t>
            </a:r>
            <a:r>
              <a:rPr lang="en-US" sz="2400" dirty="0" err="1" smtClean="0"/>
              <a:t>beni</a:t>
            </a:r>
            <a:r>
              <a:rPr lang="en-US" sz="2400" dirty="0" smtClean="0"/>
              <a:t> </a:t>
            </a:r>
            <a:r>
              <a:rPr lang="en-US" sz="2400" dirty="0" err="1" smtClean="0"/>
              <a:t>preziosi</a:t>
            </a:r>
            <a:r>
              <a:rPr lang="en-US" sz="2400" dirty="0" smtClean="0"/>
              <a:t>: </a:t>
            </a:r>
            <a:r>
              <a:rPr lang="en-US" sz="2400" dirty="0" err="1" smtClean="0"/>
              <a:t>ebano</a:t>
            </a:r>
            <a:r>
              <a:rPr lang="en-US" sz="2400" dirty="0" smtClean="0"/>
              <a:t>, </a:t>
            </a:r>
            <a:r>
              <a:rPr lang="en-US" sz="2400" dirty="0" err="1" smtClean="0"/>
              <a:t>avorio</a:t>
            </a:r>
            <a:r>
              <a:rPr lang="en-US" sz="2400" dirty="0" smtClean="0"/>
              <a:t>, </a:t>
            </a:r>
            <a:r>
              <a:rPr lang="en-US" sz="2400" dirty="0" err="1" smtClean="0"/>
              <a:t>pelli</a:t>
            </a:r>
            <a:r>
              <a:rPr lang="en-US" sz="2400" dirty="0" smtClean="0"/>
              <a:t> di </a:t>
            </a:r>
            <a:r>
              <a:rPr lang="en-US" sz="2400" dirty="0" err="1" smtClean="0"/>
              <a:t>leopardo</a:t>
            </a:r>
            <a:r>
              <a:rPr lang="en-US" sz="2400" dirty="0" smtClean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4696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PRIMO PERIODO INTERMEDIO</a:t>
            </a:r>
            <a:br>
              <a:rPr lang="en-US" dirty="0" smtClean="0"/>
            </a:br>
            <a:r>
              <a:rPr lang="en-US" sz="3300" dirty="0" smtClean="0"/>
              <a:t>2200 – 2040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posizione</a:t>
            </a:r>
            <a:r>
              <a:rPr lang="en-US" dirty="0" smtClean="0"/>
              <a:t> di </a:t>
            </a:r>
            <a:r>
              <a:rPr lang="en-US" dirty="0" err="1" smtClean="0"/>
              <a:t>forza</a:t>
            </a:r>
            <a:r>
              <a:rPr lang="en-US" dirty="0" smtClean="0"/>
              <a:t> del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Governatori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</a:t>
            </a:r>
            <a:r>
              <a:rPr lang="en-US" dirty="0" err="1" smtClean="0"/>
              <a:t>prendono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sopravvento</a:t>
            </a:r>
            <a:r>
              <a:rPr lang="en-US" dirty="0" smtClean="0"/>
              <a:t> e </a:t>
            </a:r>
            <a:r>
              <a:rPr lang="en-US" dirty="0" err="1" smtClean="0"/>
              <a:t>danno</a:t>
            </a:r>
            <a:r>
              <a:rPr lang="en-US" dirty="0" smtClean="0"/>
              <a:t> vita a </a:t>
            </a:r>
            <a:r>
              <a:rPr lang="en-US" dirty="0" err="1" smtClean="0"/>
              <a:t>principati</a:t>
            </a:r>
            <a:r>
              <a:rPr lang="en-US" dirty="0" smtClean="0"/>
              <a:t> </a:t>
            </a:r>
            <a:r>
              <a:rPr lang="en-US" dirty="0" err="1" smtClean="0"/>
              <a:t>autonomi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spezzano</a:t>
            </a:r>
            <a:r>
              <a:rPr lang="en-US" dirty="0" smtClean="0"/>
              <a:t> </a:t>
            </a:r>
            <a:r>
              <a:rPr lang="en-US" dirty="0" err="1" smtClean="0"/>
              <a:t>l’unità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</a:t>
            </a:r>
            <a:r>
              <a:rPr lang="en-US" dirty="0" err="1" smtClean="0"/>
              <a:t>dell’Egitto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tramandano</a:t>
            </a:r>
            <a:r>
              <a:rPr lang="en-US" dirty="0" smtClean="0"/>
              <a:t> la </a:t>
            </a:r>
            <a:r>
              <a:rPr lang="en-US" dirty="0" err="1" smtClean="0"/>
              <a:t>carica</a:t>
            </a:r>
            <a:r>
              <a:rPr lang="en-US" dirty="0" smtClean="0"/>
              <a:t> di padre in </a:t>
            </a:r>
            <a:r>
              <a:rPr lang="en-US" dirty="0" err="1" smtClean="0"/>
              <a:t>figlio</a:t>
            </a:r>
            <a:endParaRPr lang="en-US" dirty="0" smtClean="0"/>
          </a:p>
          <a:p>
            <a:r>
              <a:rPr lang="en-US" dirty="0" err="1" smtClean="0"/>
              <a:t>Inondazioni</a:t>
            </a:r>
            <a:r>
              <a:rPr lang="en-US" dirty="0" smtClean="0"/>
              <a:t> </a:t>
            </a:r>
            <a:r>
              <a:rPr lang="en-US" dirty="0" err="1" smtClean="0"/>
              <a:t>disastrose</a:t>
            </a:r>
            <a:r>
              <a:rPr lang="en-US" dirty="0" smtClean="0"/>
              <a:t> e </a:t>
            </a:r>
            <a:r>
              <a:rPr lang="en-US" dirty="0" err="1" smtClean="0"/>
              <a:t>carestie</a:t>
            </a:r>
            <a:r>
              <a:rPr lang="en-US" dirty="0" smtClean="0"/>
              <a:t>: non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un </a:t>
            </a:r>
            <a:r>
              <a:rPr lang="en-US" dirty="0" err="1" smtClean="0"/>
              <a:t>potere</a:t>
            </a:r>
            <a:r>
              <a:rPr lang="en-US" dirty="0" smtClean="0"/>
              <a:t> forte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8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 un </a:t>
            </a:r>
            <a:r>
              <a:rPr lang="en-US" dirty="0" err="1" smtClean="0">
                <a:solidFill>
                  <a:schemeClr val="bg1"/>
                </a:solidFill>
              </a:rPr>
              <a:t>antico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papiro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591" y="2044700"/>
            <a:ext cx="7167284" cy="4081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«I </a:t>
            </a:r>
            <a:r>
              <a:rPr lang="en-US" sz="2800" dirty="0" err="1" smtClean="0">
                <a:solidFill>
                  <a:srgbClr val="000000"/>
                </a:solidFill>
              </a:rPr>
              <a:t>trasgressori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legge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sono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ovunque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Nessuno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degli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uomini</a:t>
            </a:r>
            <a:r>
              <a:rPr lang="en-US" sz="2800" dirty="0" smtClean="0">
                <a:solidFill>
                  <a:srgbClr val="000000"/>
                </a:solidFill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</a:rPr>
              <a:t>ieri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è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rimasto</a:t>
            </a:r>
            <a:r>
              <a:rPr lang="en-US" sz="2800" dirty="0" smtClean="0">
                <a:solidFill>
                  <a:srgbClr val="000000"/>
                </a:solidFill>
              </a:rPr>
              <a:t>. La </a:t>
            </a:r>
            <a:r>
              <a:rPr lang="en-US" sz="2800" dirty="0" err="1" smtClean="0">
                <a:solidFill>
                  <a:srgbClr val="000000"/>
                </a:solidFill>
              </a:rPr>
              <a:t>gente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esce</a:t>
            </a:r>
            <a:r>
              <a:rPr lang="en-US" sz="2800" dirty="0" smtClean="0">
                <a:solidFill>
                  <a:srgbClr val="000000"/>
                </a:solidFill>
              </a:rPr>
              <a:t> ad </a:t>
            </a:r>
            <a:r>
              <a:rPr lang="en-US" sz="2800" dirty="0" err="1" smtClean="0">
                <a:solidFill>
                  <a:srgbClr val="000000"/>
                </a:solidFill>
              </a:rPr>
              <a:t>arare</a:t>
            </a:r>
            <a:r>
              <a:rPr lang="en-US" sz="2800" dirty="0" smtClean="0">
                <a:solidFill>
                  <a:srgbClr val="000000"/>
                </a:solidFill>
              </a:rPr>
              <a:t> con lo </a:t>
            </a:r>
            <a:r>
              <a:rPr lang="en-US" sz="2800" dirty="0" err="1" smtClean="0">
                <a:solidFill>
                  <a:srgbClr val="000000"/>
                </a:solidFill>
              </a:rPr>
              <a:t>scudo</a:t>
            </a:r>
            <a:r>
              <a:rPr lang="en-US" sz="2800" dirty="0" smtClean="0">
                <a:solidFill>
                  <a:srgbClr val="000000"/>
                </a:solidFill>
              </a:rPr>
              <a:t>. Si </a:t>
            </a:r>
            <a:r>
              <a:rPr lang="en-US" sz="2800" dirty="0" err="1" smtClean="0">
                <a:solidFill>
                  <a:srgbClr val="000000"/>
                </a:solidFill>
              </a:rPr>
              <a:t>percuote</a:t>
            </a:r>
            <a:r>
              <a:rPr lang="en-US" sz="2800" dirty="0" smtClean="0">
                <a:solidFill>
                  <a:srgbClr val="000000"/>
                </a:solidFill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</a:rPr>
              <a:t>morte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fratello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il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figlio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propria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madre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Malfattori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nascondono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nei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cespugli</a:t>
            </a:r>
            <a:r>
              <a:rPr lang="en-US" sz="2800" dirty="0" smtClean="0">
                <a:solidFill>
                  <a:srgbClr val="000000"/>
                </a:solidFill>
              </a:rPr>
              <a:t> in </a:t>
            </a:r>
            <a:r>
              <a:rPr lang="en-US" sz="2800" dirty="0" err="1" smtClean="0">
                <a:solidFill>
                  <a:srgbClr val="000000"/>
                </a:solidFill>
              </a:rPr>
              <a:t>attesa</a:t>
            </a:r>
            <a:r>
              <a:rPr lang="en-US" sz="2800" dirty="0" smtClean="0">
                <a:solidFill>
                  <a:srgbClr val="000000"/>
                </a:solidFill>
              </a:rPr>
              <a:t> del </a:t>
            </a:r>
            <a:r>
              <a:rPr lang="en-US" sz="2800" dirty="0" err="1" smtClean="0">
                <a:solidFill>
                  <a:srgbClr val="000000"/>
                </a:solidFill>
              </a:rPr>
              <a:t>viandante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sorpreso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notte</a:t>
            </a:r>
            <a:r>
              <a:rPr lang="en-US" sz="2800" dirty="0" smtClean="0">
                <a:solidFill>
                  <a:srgbClr val="000000"/>
                </a:solidFill>
              </a:rPr>
              <a:t>, per </a:t>
            </a:r>
            <a:r>
              <a:rPr lang="en-US" sz="2800" dirty="0" err="1" smtClean="0">
                <a:solidFill>
                  <a:srgbClr val="000000"/>
                </a:solidFill>
              </a:rPr>
              <a:t>derubarlo</a:t>
            </a:r>
            <a:r>
              <a:rPr lang="en-US" sz="2800" dirty="0" smtClean="0">
                <a:solidFill>
                  <a:srgbClr val="000000"/>
                </a:solidFill>
              </a:rPr>
              <a:t> del </a:t>
            </a:r>
            <a:r>
              <a:rPr lang="en-US" sz="2800" dirty="0" err="1" smtClean="0">
                <a:solidFill>
                  <a:srgbClr val="000000"/>
                </a:solidFill>
              </a:rPr>
              <a:t>suo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bagaglio</a:t>
            </a:r>
            <a:r>
              <a:rPr lang="en-US" sz="2800" dirty="0" smtClean="0">
                <a:solidFill>
                  <a:srgbClr val="000000"/>
                </a:solidFill>
              </a:rPr>
              <a:t>.»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808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MEDIO REGNO</a:t>
            </a:r>
            <a:br>
              <a:rPr lang="en-US" dirty="0" smtClean="0"/>
            </a:br>
            <a:r>
              <a:rPr lang="en-US" sz="3300" dirty="0" smtClean="0"/>
              <a:t>2040– 1786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Ripresa</a:t>
            </a:r>
            <a:r>
              <a:rPr lang="en-US" sz="2400" dirty="0" smtClean="0"/>
              <a:t> </a:t>
            </a:r>
            <a:r>
              <a:rPr lang="en-US" sz="2400" dirty="0" err="1" smtClean="0"/>
              <a:t>l’espansione</a:t>
            </a:r>
            <a:r>
              <a:rPr lang="en-US" sz="2400" dirty="0" smtClean="0"/>
              <a:t> verso la Nubia: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eserciti</a:t>
            </a:r>
            <a:r>
              <a:rPr lang="en-US" sz="2400" dirty="0"/>
              <a:t> </a:t>
            </a:r>
            <a:r>
              <a:rPr lang="en-US" sz="2400" dirty="0" err="1" smtClean="0"/>
              <a:t>egizi</a:t>
            </a:r>
            <a:r>
              <a:rPr lang="en-US" sz="2400" dirty="0" smtClean="0"/>
              <a:t> </a:t>
            </a:r>
            <a:r>
              <a:rPr lang="en-US" sz="2400" dirty="0" err="1" smtClean="0"/>
              <a:t>giungono</a:t>
            </a:r>
            <a:r>
              <a:rPr lang="en-US" sz="2400" dirty="0" smtClean="0"/>
              <a:t> </a:t>
            </a:r>
            <a:r>
              <a:rPr lang="en-US" sz="2400" dirty="0" err="1" smtClean="0"/>
              <a:t>fino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SECONDA CATERATTA 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faraone</a:t>
            </a:r>
            <a:r>
              <a:rPr lang="en-US" sz="2400" dirty="0" smtClean="0"/>
              <a:t> SESOSTRI III (1878 – 1843 </a:t>
            </a:r>
            <a:r>
              <a:rPr lang="en-US" sz="2400" dirty="0" err="1" smtClean="0"/>
              <a:t>a.C</a:t>
            </a:r>
            <a:r>
              <a:rPr lang="en-US" sz="2400" dirty="0" smtClean="0"/>
              <a:t>.)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tenta</a:t>
            </a:r>
            <a:r>
              <a:rPr lang="en-US" sz="2400" dirty="0" smtClean="0"/>
              <a:t> </a:t>
            </a:r>
            <a:r>
              <a:rPr lang="en-US" sz="2400" dirty="0" err="1" smtClean="0"/>
              <a:t>anche</a:t>
            </a:r>
            <a:r>
              <a:rPr lang="en-US" sz="2400" dirty="0" smtClean="0"/>
              <a:t> di </a:t>
            </a:r>
            <a:r>
              <a:rPr lang="en-US" sz="2400" dirty="0" err="1" smtClean="0"/>
              <a:t>espandere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regno</a:t>
            </a:r>
            <a:r>
              <a:rPr lang="en-US" sz="2400" dirty="0" smtClean="0"/>
              <a:t> verso la </a:t>
            </a:r>
            <a:r>
              <a:rPr lang="en-US" sz="2400" dirty="0" err="1" smtClean="0"/>
              <a:t>Palestina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Organizzazione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Regno</a:t>
            </a:r>
            <a:r>
              <a:rPr lang="en-US" sz="2400" dirty="0" smtClean="0"/>
              <a:t> in 4 REGIONI </a:t>
            </a:r>
            <a:r>
              <a:rPr lang="en-US" sz="2400" dirty="0" err="1" smtClean="0"/>
              <a:t>efficacemente</a:t>
            </a:r>
            <a:r>
              <a:rPr lang="en-US" sz="2400" dirty="0" smtClean="0"/>
              <a:t> </a:t>
            </a:r>
            <a:r>
              <a:rPr lang="en-US" sz="2400" dirty="0" err="1" smtClean="0"/>
              <a:t>amministrate</a:t>
            </a:r>
            <a:endParaRPr lang="en-US" sz="2400" dirty="0" smtClean="0"/>
          </a:p>
          <a:p>
            <a:r>
              <a:rPr lang="en-US" sz="2400" dirty="0" err="1" smtClean="0"/>
              <a:t>Nuovo</a:t>
            </a:r>
            <a:r>
              <a:rPr lang="en-US" sz="2400" dirty="0" smtClean="0"/>
              <a:t> </a:t>
            </a:r>
            <a:r>
              <a:rPr lang="en-US" sz="2400" dirty="0" err="1" smtClean="0"/>
              <a:t>slancio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politica</a:t>
            </a:r>
            <a:r>
              <a:rPr lang="en-US" sz="2400" dirty="0" smtClean="0"/>
              <a:t> di </a:t>
            </a:r>
            <a:r>
              <a:rPr lang="en-US" sz="2400" dirty="0" err="1" smtClean="0"/>
              <a:t>bonifica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regione</a:t>
            </a:r>
            <a:r>
              <a:rPr lang="en-US" sz="2400" dirty="0" smtClean="0"/>
              <a:t> del FAYYUM, 10000 </a:t>
            </a:r>
            <a:r>
              <a:rPr lang="en-US" sz="2400" dirty="0" err="1" smtClean="0"/>
              <a:t>nuovi</a:t>
            </a:r>
            <a:r>
              <a:rPr lang="en-US" sz="2400" dirty="0" smtClean="0"/>
              <a:t> </a:t>
            </a:r>
            <a:r>
              <a:rPr lang="en-US" sz="2400" dirty="0" err="1" smtClean="0"/>
              <a:t>ettari</a:t>
            </a:r>
            <a:r>
              <a:rPr lang="en-US" sz="2400" dirty="0" smtClean="0"/>
              <a:t> di terra </a:t>
            </a:r>
            <a:r>
              <a:rPr lang="en-US" sz="2400" dirty="0" err="1" smtClean="0"/>
              <a:t>coltivabile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86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SECONDO PERIODO INTERMEDIO</a:t>
            </a:r>
            <a:br>
              <a:rPr lang="en-US" dirty="0" smtClean="0"/>
            </a:br>
            <a:r>
              <a:rPr lang="en-US" sz="3300" dirty="0" smtClean="0"/>
              <a:t>1786 – 1570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7167284" cy="45593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Potere</a:t>
            </a:r>
            <a:r>
              <a:rPr lang="en-US" sz="2600" dirty="0" smtClean="0"/>
              <a:t> </a:t>
            </a:r>
            <a:r>
              <a:rPr lang="en-US" sz="2600" dirty="0" err="1" smtClean="0"/>
              <a:t>dei</a:t>
            </a:r>
            <a:r>
              <a:rPr lang="en-US" sz="2600" dirty="0" smtClean="0"/>
              <a:t> </a:t>
            </a:r>
            <a:r>
              <a:rPr lang="en-US" sz="2600" dirty="0" err="1" smtClean="0"/>
              <a:t>faraoni</a:t>
            </a:r>
            <a:r>
              <a:rPr lang="en-US" sz="2600" dirty="0" smtClean="0"/>
              <a:t> </a:t>
            </a:r>
            <a:r>
              <a:rPr lang="en-US" sz="2600" dirty="0" err="1" smtClean="0"/>
              <a:t>ridimensionato</a:t>
            </a:r>
            <a:endParaRPr lang="en-US" sz="2600" dirty="0" smtClean="0"/>
          </a:p>
          <a:p>
            <a:r>
              <a:rPr lang="en-US" sz="2600" dirty="0" smtClean="0"/>
              <a:t>I </a:t>
            </a:r>
            <a:r>
              <a:rPr lang="en-US" sz="2600" dirty="0" err="1" smtClean="0"/>
              <a:t>Governatori</a:t>
            </a:r>
            <a:r>
              <a:rPr lang="en-US" sz="2600" dirty="0" smtClean="0"/>
              <a:t> </a:t>
            </a:r>
            <a:r>
              <a:rPr lang="en-US" sz="2600" dirty="0" err="1" smtClean="0"/>
              <a:t>locali</a:t>
            </a:r>
            <a:r>
              <a:rPr lang="en-US" sz="2600" dirty="0" smtClean="0"/>
              <a:t> </a:t>
            </a:r>
            <a:r>
              <a:rPr lang="en-US" sz="2600" dirty="0" err="1" smtClean="0"/>
              <a:t>prendono</a:t>
            </a:r>
            <a:r>
              <a:rPr lang="en-US" sz="2600" dirty="0" smtClean="0"/>
              <a:t> </a:t>
            </a:r>
            <a:r>
              <a:rPr lang="en-US" sz="2600" dirty="0" err="1" smtClean="0"/>
              <a:t>il</a:t>
            </a:r>
            <a:r>
              <a:rPr lang="en-US" sz="2600" dirty="0" smtClean="0"/>
              <a:t> </a:t>
            </a:r>
            <a:r>
              <a:rPr lang="en-US" sz="2600" dirty="0" err="1" smtClean="0"/>
              <a:t>sopravvento</a:t>
            </a:r>
            <a:r>
              <a:rPr lang="en-US" sz="2600" dirty="0" smtClean="0"/>
              <a:t> e </a:t>
            </a:r>
            <a:r>
              <a:rPr lang="en-US" sz="2600" dirty="0" err="1" smtClean="0"/>
              <a:t>danno</a:t>
            </a:r>
            <a:r>
              <a:rPr lang="en-US" sz="2600" dirty="0" smtClean="0"/>
              <a:t> vita a </a:t>
            </a:r>
            <a:r>
              <a:rPr lang="en-US" sz="2600" dirty="0" err="1" smtClean="0"/>
              <a:t>principati</a:t>
            </a:r>
            <a:r>
              <a:rPr lang="en-US" sz="2600" dirty="0" smtClean="0"/>
              <a:t> </a:t>
            </a:r>
            <a:r>
              <a:rPr lang="en-US" sz="2600" dirty="0" err="1" smtClean="0"/>
              <a:t>autonomi</a:t>
            </a:r>
            <a:r>
              <a:rPr lang="en-US" sz="2600" dirty="0" smtClean="0"/>
              <a:t> </a:t>
            </a:r>
            <a:r>
              <a:rPr lang="en-US" sz="2600" dirty="0" err="1" smtClean="0"/>
              <a:t>che</a:t>
            </a:r>
            <a:r>
              <a:rPr lang="en-US" sz="2600" dirty="0" smtClean="0"/>
              <a:t> </a:t>
            </a:r>
            <a:r>
              <a:rPr lang="en-US" sz="2600" dirty="0" err="1" smtClean="0"/>
              <a:t>spezzano</a:t>
            </a:r>
            <a:r>
              <a:rPr lang="en-US" sz="2600" dirty="0" smtClean="0"/>
              <a:t> </a:t>
            </a:r>
            <a:r>
              <a:rPr lang="en-US" sz="2600" dirty="0" err="1" smtClean="0"/>
              <a:t>l’unità</a:t>
            </a:r>
            <a:r>
              <a:rPr lang="en-US" sz="2600" dirty="0" smtClean="0"/>
              <a:t> </a:t>
            </a:r>
            <a:r>
              <a:rPr lang="en-US" sz="2600" dirty="0" err="1" smtClean="0"/>
              <a:t>politica</a:t>
            </a:r>
            <a:r>
              <a:rPr lang="en-US" sz="2600" dirty="0" smtClean="0"/>
              <a:t> </a:t>
            </a:r>
            <a:r>
              <a:rPr lang="en-US" sz="2600" dirty="0" err="1" smtClean="0"/>
              <a:t>dell’Egitto</a:t>
            </a:r>
            <a:r>
              <a:rPr lang="en-US" sz="2600" dirty="0" smtClean="0"/>
              <a:t> e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tramandano</a:t>
            </a:r>
            <a:r>
              <a:rPr lang="en-US" sz="2600" dirty="0" smtClean="0"/>
              <a:t> la </a:t>
            </a:r>
            <a:r>
              <a:rPr lang="en-US" sz="2600" dirty="0" err="1" smtClean="0"/>
              <a:t>carica</a:t>
            </a:r>
            <a:r>
              <a:rPr lang="en-US" sz="2600" dirty="0" smtClean="0"/>
              <a:t> di padre in </a:t>
            </a:r>
            <a:r>
              <a:rPr lang="en-US" sz="2600" dirty="0" err="1" smtClean="0"/>
              <a:t>figlio</a:t>
            </a:r>
            <a:endParaRPr lang="en-US" sz="2600" dirty="0" smtClean="0"/>
          </a:p>
          <a:p>
            <a:r>
              <a:rPr lang="en-US" sz="2600" dirty="0" err="1" smtClean="0"/>
              <a:t>Dilagò</a:t>
            </a:r>
            <a:r>
              <a:rPr lang="en-US" sz="2600" dirty="0" smtClean="0"/>
              <a:t> </a:t>
            </a:r>
            <a:r>
              <a:rPr lang="en-US" sz="2600" dirty="0" err="1" smtClean="0"/>
              <a:t>il</a:t>
            </a:r>
            <a:r>
              <a:rPr lang="en-US" sz="2600" dirty="0" smtClean="0"/>
              <a:t> </a:t>
            </a:r>
            <a:r>
              <a:rPr lang="en-US" sz="2600" dirty="0" err="1" smtClean="0"/>
              <a:t>brigantaggio</a:t>
            </a:r>
            <a:r>
              <a:rPr lang="en-US" sz="2600" dirty="0" smtClean="0"/>
              <a:t> e </a:t>
            </a:r>
            <a:r>
              <a:rPr lang="en-US" sz="2600" dirty="0" err="1" smtClean="0"/>
              <a:t>sorseso</a:t>
            </a:r>
            <a:r>
              <a:rPr lang="en-US" sz="2600" dirty="0" smtClean="0"/>
              <a:t> </a:t>
            </a:r>
            <a:r>
              <a:rPr lang="en-US" sz="2600" dirty="0" err="1" smtClean="0"/>
              <a:t>rivolte</a:t>
            </a:r>
            <a:endParaRPr lang="en-US" sz="2600" dirty="0" smtClean="0"/>
          </a:p>
          <a:p>
            <a:r>
              <a:rPr lang="en-US" sz="2600" dirty="0" smtClean="0"/>
              <a:t>Hyksos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stabiliscono</a:t>
            </a:r>
            <a:r>
              <a:rPr lang="en-US" sz="2600" dirty="0" smtClean="0"/>
              <a:t> in </a:t>
            </a:r>
            <a:r>
              <a:rPr lang="en-US" sz="2600" dirty="0" err="1" smtClean="0"/>
              <a:t>Egitto</a:t>
            </a:r>
            <a:r>
              <a:rPr lang="en-US" sz="2600" dirty="0" smtClean="0"/>
              <a:t> </a:t>
            </a:r>
            <a:r>
              <a:rPr lang="en-US" sz="2600" dirty="0" err="1" smtClean="0"/>
              <a:t>nella</a:t>
            </a:r>
            <a:r>
              <a:rPr lang="en-US" sz="2600" dirty="0" smtClean="0"/>
              <a:t> zone del Delta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6000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689483"/>
            <a:ext cx="559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Gruppi</a:t>
            </a:r>
            <a:r>
              <a:rPr lang="en-US" sz="2000" dirty="0"/>
              <a:t> di </a:t>
            </a:r>
            <a:r>
              <a:rPr lang="en-US" sz="2000" dirty="0" err="1"/>
              <a:t>gente</a:t>
            </a:r>
            <a:r>
              <a:rPr lang="en-US" sz="2000" dirty="0"/>
              <a:t> </a:t>
            </a:r>
            <a:r>
              <a:rPr lang="en-US" sz="2000" dirty="0" err="1"/>
              <a:t>semite</a:t>
            </a:r>
            <a:r>
              <a:rPr lang="en-US" sz="2000" dirty="0"/>
              <a:t> </a:t>
            </a:r>
            <a:r>
              <a:rPr lang="en-US" sz="2000" dirty="0" err="1"/>
              <a:t>provenienti</a:t>
            </a:r>
            <a:r>
              <a:rPr lang="en-US" sz="2000" dirty="0"/>
              <a:t> </a:t>
            </a:r>
            <a:r>
              <a:rPr lang="en-US" sz="2000" dirty="0" err="1"/>
              <a:t>dalla</a:t>
            </a:r>
            <a:r>
              <a:rPr lang="en-US" sz="2000" dirty="0"/>
              <a:t> </a:t>
            </a:r>
            <a:r>
              <a:rPr lang="en-US" sz="2000" dirty="0" err="1"/>
              <a:t>Palestina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53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Si </a:t>
            </a:r>
            <a:r>
              <a:rPr lang="en-US" sz="2000" dirty="0" err="1" smtClean="0"/>
              <a:t>insediano</a:t>
            </a:r>
            <a:r>
              <a:rPr lang="en-US" sz="2000" dirty="0" smtClean="0"/>
              <a:t> </a:t>
            </a:r>
            <a:r>
              <a:rPr lang="en-US" sz="2000" dirty="0" err="1" smtClean="0"/>
              <a:t>stabilmente</a:t>
            </a:r>
            <a:r>
              <a:rPr lang="en-US" sz="2000" dirty="0" smtClean="0"/>
              <a:t> in </a:t>
            </a:r>
            <a:r>
              <a:rPr lang="en-US" sz="2000" dirty="0" err="1" smtClean="0"/>
              <a:t>Egitto</a:t>
            </a:r>
            <a:r>
              <a:rPr lang="en-US" sz="2000" dirty="0" smtClean="0"/>
              <a:t>, </a:t>
            </a:r>
            <a:r>
              <a:rPr lang="en-US" sz="2000" dirty="0" err="1" smtClean="0"/>
              <a:t>soprattutto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zone del Delta, e </a:t>
            </a:r>
            <a:r>
              <a:rPr lang="en-US" sz="2000" dirty="0" err="1" smtClean="0"/>
              <a:t>danno</a:t>
            </a:r>
            <a:r>
              <a:rPr lang="en-US" sz="2000" dirty="0" smtClean="0"/>
              <a:t> vita a </a:t>
            </a:r>
            <a:r>
              <a:rPr lang="en-US" sz="2000" dirty="0" err="1" smtClean="0"/>
              <a:t>formazioni</a:t>
            </a:r>
            <a:r>
              <a:rPr lang="en-US" sz="2000" dirty="0" smtClean="0"/>
              <a:t> </a:t>
            </a:r>
            <a:r>
              <a:rPr lang="en-US" sz="2000" dirty="0" err="1" smtClean="0"/>
              <a:t>politiche</a:t>
            </a:r>
            <a:r>
              <a:rPr lang="en-US" sz="2000" dirty="0" smtClean="0"/>
              <a:t> </a:t>
            </a:r>
            <a:r>
              <a:rPr lang="en-US" sz="2000" dirty="0" err="1" smtClean="0"/>
              <a:t>autonome</a:t>
            </a:r>
            <a:r>
              <a:rPr lang="en-US" sz="2000" dirty="0" smtClean="0"/>
              <a:t> con </a:t>
            </a:r>
            <a:r>
              <a:rPr lang="en-US" sz="2000" dirty="0" err="1" smtClean="0"/>
              <a:t>dinastie</a:t>
            </a:r>
            <a:r>
              <a:rPr lang="en-US" sz="2000" dirty="0" smtClean="0"/>
              <a:t> </a:t>
            </a:r>
            <a:r>
              <a:rPr lang="en-US" sz="2000" dirty="0" err="1" smtClean="0"/>
              <a:t>locali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92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Dalle </a:t>
            </a:r>
            <a:r>
              <a:rPr lang="it-IT" i="1" dirty="0" smtClean="0"/>
              <a:t>Storie</a:t>
            </a:r>
            <a:r>
              <a:rPr lang="it-IT" dirty="0" smtClean="0"/>
              <a:t> di Erodoto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171" y="1584520"/>
            <a:ext cx="7737008" cy="52734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3000" i="1" dirty="0" smtClean="0"/>
              <a:t>	“Mi accingo, invece, a sviluppare il mio racconto sull’Egitto perché, a preferenza di ogni altro paese, sono </a:t>
            </a:r>
            <a:r>
              <a:rPr lang="it-IT" sz="3000" b="1" i="1" dirty="0" smtClean="0"/>
              <a:t>innumerevoli le meraviglie</a:t>
            </a:r>
            <a:r>
              <a:rPr lang="it-IT" sz="3000" i="1" dirty="0" smtClean="0"/>
              <a:t> che contiene e </a:t>
            </a:r>
            <a:r>
              <a:rPr lang="it-IT" sz="3000" b="1" i="1" dirty="0" smtClean="0"/>
              <a:t>le opere che presenta superiori a ogni descrizione</a:t>
            </a:r>
            <a:r>
              <a:rPr lang="it-IT" sz="3000" i="1" dirty="0" smtClean="0"/>
              <a:t>: per questi motivi saranno più abbondanti i particolari che lo riguardano.”(Storie, II, 35)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Introdussero</a:t>
            </a:r>
            <a:r>
              <a:rPr lang="en-US" sz="2000" dirty="0" smtClean="0"/>
              <a:t> </a:t>
            </a:r>
            <a:r>
              <a:rPr lang="en-US" sz="2000" dirty="0" err="1" smtClean="0"/>
              <a:t>importanti</a:t>
            </a:r>
            <a:r>
              <a:rPr lang="en-US" sz="2000" dirty="0" smtClean="0"/>
              <a:t> </a:t>
            </a:r>
            <a:r>
              <a:rPr lang="en-US" sz="2000" dirty="0" err="1" smtClean="0"/>
              <a:t>novità</a:t>
            </a:r>
            <a:r>
              <a:rPr lang="en-US" sz="2000" dirty="0" smtClean="0"/>
              <a:t>: </a:t>
            </a:r>
            <a:r>
              <a:rPr lang="en-US" sz="2000" dirty="0" err="1" smtClean="0"/>
              <a:t>uso</a:t>
            </a:r>
            <a:r>
              <a:rPr lang="en-US" sz="2000" dirty="0" smtClean="0"/>
              <a:t> di </a:t>
            </a:r>
            <a:r>
              <a:rPr lang="en-US" sz="2000" dirty="0" err="1" smtClean="0"/>
              <a:t>carri</a:t>
            </a:r>
            <a:r>
              <a:rPr lang="en-US" sz="2000" dirty="0" smtClean="0"/>
              <a:t> da </a:t>
            </a:r>
            <a:r>
              <a:rPr lang="en-US" sz="2000" dirty="0" err="1" smtClean="0"/>
              <a:t>guerra</a:t>
            </a:r>
            <a:r>
              <a:rPr lang="en-US" sz="2000" dirty="0"/>
              <a:t> </a:t>
            </a:r>
            <a:r>
              <a:rPr lang="en-US" sz="2000" dirty="0" smtClean="0"/>
              <a:t>e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cavalli</a:t>
            </a:r>
            <a:r>
              <a:rPr lang="en-US" sz="2000" dirty="0" smtClean="0"/>
              <a:t> – </a:t>
            </a:r>
            <a:r>
              <a:rPr lang="en-US" sz="2000" dirty="0" err="1" smtClean="0"/>
              <a:t>sconosciuti</a:t>
            </a:r>
            <a:r>
              <a:rPr lang="en-US" sz="2000" dirty="0" smtClean="0"/>
              <a:t> </a:t>
            </a:r>
            <a:r>
              <a:rPr lang="en-US" sz="2000" dirty="0" err="1" smtClean="0"/>
              <a:t>agli</a:t>
            </a:r>
            <a:r>
              <a:rPr lang="en-US" sz="2000" dirty="0" smtClean="0"/>
              <a:t> </a:t>
            </a:r>
            <a:r>
              <a:rPr lang="en-US" sz="2000" dirty="0" err="1" smtClean="0"/>
              <a:t>Egizi</a:t>
            </a:r>
            <a:r>
              <a:rPr lang="en-US" sz="2000" dirty="0" smtClean="0"/>
              <a:t> – e </a:t>
            </a:r>
            <a:r>
              <a:rPr lang="en-US" sz="2000" dirty="0" err="1" smtClean="0"/>
              <a:t>nuove</a:t>
            </a:r>
            <a:r>
              <a:rPr lang="en-US" sz="2000" dirty="0" smtClean="0"/>
              <a:t> </a:t>
            </a:r>
            <a:r>
              <a:rPr lang="en-US" sz="2000" dirty="0" err="1" smtClean="0"/>
              <a:t>tecniche</a:t>
            </a:r>
            <a:r>
              <a:rPr lang="en-US" sz="2000" dirty="0" smtClean="0"/>
              <a:t>  di </a:t>
            </a:r>
            <a:r>
              <a:rPr lang="en-US" sz="2000" dirty="0" err="1" smtClean="0"/>
              <a:t>lavorazione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metalli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49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Il </a:t>
            </a:r>
            <a:r>
              <a:rPr lang="en-US" sz="2000" dirty="0" err="1" smtClean="0"/>
              <a:t>loro</a:t>
            </a:r>
            <a:r>
              <a:rPr lang="en-US" sz="2000" dirty="0" smtClean="0"/>
              <a:t> </a:t>
            </a:r>
            <a:r>
              <a:rPr lang="en-US" sz="2000" dirty="0" err="1" smtClean="0"/>
              <a:t>dominio</a:t>
            </a:r>
            <a:r>
              <a:rPr lang="en-US" sz="2000" dirty="0" smtClean="0"/>
              <a:t> </a:t>
            </a:r>
            <a:r>
              <a:rPr lang="en-US" sz="2000" dirty="0" err="1" smtClean="0"/>
              <a:t>durò</a:t>
            </a:r>
            <a:r>
              <a:rPr lang="en-US" sz="2000" dirty="0" smtClean="0"/>
              <a:t> circa un </a:t>
            </a:r>
            <a:r>
              <a:rPr lang="en-US" sz="2000" dirty="0" err="1" smtClean="0"/>
              <a:t>secolo</a:t>
            </a:r>
            <a:r>
              <a:rPr lang="en-US" sz="2000" dirty="0" smtClean="0"/>
              <a:t> (1670-1570). Ben </a:t>
            </a:r>
            <a:r>
              <a:rPr lang="en-US" sz="2000" dirty="0" err="1" smtClean="0"/>
              <a:t>organizzati</a:t>
            </a:r>
            <a:r>
              <a:rPr lang="en-US" sz="2000" dirty="0" smtClean="0"/>
              <a:t> </a:t>
            </a:r>
            <a:r>
              <a:rPr lang="en-US" sz="2000" dirty="0" err="1" smtClean="0"/>
              <a:t>militarmente</a:t>
            </a:r>
            <a:r>
              <a:rPr lang="en-US" sz="2000" dirty="0" smtClean="0"/>
              <a:t>. </a:t>
            </a:r>
            <a:r>
              <a:rPr lang="en-US" sz="2000" dirty="0" err="1" smtClean="0"/>
              <a:t>Posero</a:t>
            </a:r>
            <a:r>
              <a:rPr lang="en-US" sz="2000" dirty="0" smtClean="0"/>
              <a:t> la </a:t>
            </a:r>
            <a:r>
              <a:rPr lang="en-US" sz="2000" dirty="0" err="1" smtClean="0"/>
              <a:t>capitale</a:t>
            </a:r>
            <a:r>
              <a:rPr lang="en-US" sz="2000" dirty="0" smtClean="0"/>
              <a:t> ad </a:t>
            </a:r>
            <a:r>
              <a:rPr lang="en-US" sz="2000" dirty="0" err="1" smtClean="0"/>
              <a:t>Avaris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088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Il </a:t>
            </a:r>
            <a:r>
              <a:rPr lang="en-US" sz="2000" dirty="0" err="1" smtClean="0"/>
              <a:t>loro</a:t>
            </a:r>
            <a:r>
              <a:rPr lang="en-US" sz="2000" dirty="0" smtClean="0"/>
              <a:t> </a:t>
            </a:r>
            <a:r>
              <a:rPr lang="en-US" sz="2000" dirty="0" err="1" smtClean="0"/>
              <a:t>dominio</a:t>
            </a:r>
            <a:r>
              <a:rPr lang="en-US" sz="2000" dirty="0" smtClean="0"/>
              <a:t> </a:t>
            </a:r>
            <a:r>
              <a:rPr lang="en-US" sz="2000" dirty="0" err="1" smtClean="0"/>
              <a:t>durò</a:t>
            </a:r>
            <a:r>
              <a:rPr lang="en-US" sz="2000" dirty="0" smtClean="0"/>
              <a:t> circa un </a:t>
            </a:r>
            <a:r>
              <a:rPr lang="en-US" sz="2000" dirty="0" err="1" smtClean="0"/>
              <a:t>secolo</a:t>
            </a:r>
            <a:r>
              <a:rPr lang="en-US" sz="2000" dirty="0" smtClean="0"/>
              <a:t> (1670-1570). Ben </a:t>
            </a:r>
            <a:r>
              <a:rPr lang="en-US" sz="2000" dirty="0" err="1" smtClean="0"/>
              <a:t>organizzati</a:t>
            </a:r>
            <a:r>
              <a:rPr lang="en-US" sz="2000" dirty="0" smtClean="0"/>
              <a:t> </a:t>
            </a:r>
            <a:r>
              <a:rPr lang="en-US" sz="2000" dirty="0" err="1" smtClean="0"/>
              <a:t>militarmente</a:t>
            </a:r>
            <a:r>
              <a:rPr lang="en-US" sz="2000" dirty="0" smtClean="0"/>
              <a:t>. </a:t>
            </a:r>
            <a:r>
              <a:rPr lang="en-US" sz="2000" dirty="0" err="1" smtClean="0"/>
              <a:t>Posero</a:t>
            </a:r>
            <a:r>
              <a:rPr lang="en-US" sz="2000" dirty="0" smtClean="0"/>
              <a:t> la </a:t>
            </a:r>
            <a:r>
              <a:rPr lang="en-US" sz="2000" dirty="0" err="1" smtClean="0"/>
              <a:t>capitale</a:t>
            </a:r>
            <a:r>
              <a:rPr lang="en-US" sz="2000" dirty="0" smtClean="0"/>
              <a:t> ad </a:t>
            </a:r>
            <a:r>
              <a:rPr lang="en-US" sz="2000" dirty="0" err="1" smtClean="0"/>
              <a:t>Avaris</a:t>
            </a:r>
            <a:endParaRPr lang="en-US" sz="2000" dirty="0"/>
          </a:p>
        </p:txBody>
      </p:sp>
      <p:pic>
        <p:nvPicPr>
          <p:cNvPr id="3" name="Content Placeholder 2" descr="hykso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3" b="30113"/>
          <a:stretch>
            <a:fillRect/>
          </a:stretch>
        </p:blipFill>
        <p:spPr>
          <a:xfrm>
            <a:off x="588722" y="346075"/>
            <a:ext cx="8313045" cy="4733925"/>
          </a:xfrm>
        </p:spPr>
      </p:pic>
    </p:spTree>
    <p:extLst>
      <p:ext uri="{BB962C8B-B14F-4D97-AF65-F5344CB8AC3E}">
        <p14:creationId xmlns:p14="http://schemas.microsoft.com/office/powerpoint/2010/main" val="139595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 smtClean="0"/>
              <a:t>1570– 1085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2178050"/>
          </a:xfrm>
        </p:spPr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b="1" dirty="0" err="1" smtClean="0"/>
              <a:t>Ahmosi</a:t>
            </a:r>
            <a:r>
              <a:rPr lang="en-US" b="1" dirty="0" smtClean="0"/>
              <a:t> I </a:t>
            </a:r>
            <a:r>
              <a:rPr lang="en-US" dirty="0" smtClean="0"/>
              <a:t>(1570-1545)</a:t>
            </a:r>
            <a:r>
              <a:rPr lang="en-US" b="1" dirty="0" smtClean="0"/>
              <a:t> </a:t>
            </a:r>
            <a:r>
              <a:rPr lang="en-US" dirty="0" err="1" smtClean="0"/>
              <a:t>riesce</a:t>
            </a:r>
            <a:r>
              <a:rPr lang="en-US" dirty="0" smtClean="0"/>
              <a:t> a </a:t>
            </a:r>
            <a:r>
              <a:rPr lang="en-US" dirty="0" err="1" smtClean="0"/>
              <a:t>cacciare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invasori</a:t>
            </a:r>
            <a:r>
              <a:rPr lang="en-US" dirty="0" smtClean="0"/>
              <a:t> e </a:t>
            </a:r>
            <a:r>
              <a:rPr lang="en-US" dirty="0" err="1" smtClean="0"/>
              <a:t>riunifica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regno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b="1" dirty="0" err="1" smtClean="0"/>
              <a:t>Thutmosi</a:t>
            </a:r>
            <a:r>
              <a:rPr lang="en-US" b="1" dirty="0" smtClean="0"/>
              <a:t> I (1524 – 1515)</a:t>
            </a:r>
            <a:r>
              <a:rPr lang="en-US" dirty="0" smtClean="0"/>
              <a:t> </a:t>
            </a:r>
            <a:r>
              <a:rPr lang="en-US" dirty="0" err="1" smtClean="0"/>
              <a:t>Inizia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espensione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l’Egitto</a:t>
            </a:r>
            <a:r>
              <a:rPr lang="en-US" dirty="0" smtClean="0"/>
              <a:t> al </a:t>
            </a:r>
            <a:r>
              <a:rPr lang="en-US" dirty="0" err="1" smtClean="0"/>
              <a:t>massimo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potenza</a:t>
            </a: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56125" y="3875244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25637" y="4328205"/>
            <a:ext cx="526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Sud</a:t>
            </a:r>
            <a:r>
              <a:rPr lang="en-US" dirty="0" smtClean="0"/>
              <a:t>: Si </a:t>
            </a:r>
            <a:r>
              <a:rPr lang="en-US" dirty="0" err="1" smtClean="0"/>
              <a:t>spinge</a:t>
            </a:r>
            <a:r>
              <a:rPr lang="en-US" dirty="0" smtClean="0"/>
              <a:t> </a:t>
            </a:r>
            <a:r>
              <a:rPr lang="en-US" dirty="0" err="1" smtClean="0"/>
              <a:t>oltre</a:t>
            </a:r>
            <a:r>
              <a:rPr lang="en-US" dirty="0" smtClean="0"/>
              <a:t> la </a:t>
            </a:r>
            <a:r>
              <a:rPr lang="en-US" dirty="0" err="1" smtClean="0"/>
              <a:t>terza</a:t>
            </a:r>
            <a:r>
              <a:rPr lang="en-US" dirty="0" smtClean="0"/>
              <a:t> </a:t>
            </a:r>
            <a:r>
              <a:rPr lang="en-US" dirty="0" err="1" smtClean="0"/>
              <a:t>cateratta</a:t>
            </a:r>
            <a:r>
              <a:rPr lang="en-US" dirty="0" smtClean="0"/>
              <a:t> del </a:t>
            </a:r>
            <a:r>
              <a:rPr lang="en-US" dirty="0" err="1" smtClean="0"/>
              <a:t>Nilo</a:t>
            </a:r>
            <a:r>
              <a:rPr lang="en-US" dirty="0" smtClean="0"/>
              <a:t> e </a:t>
            </a:r>
            <a:r>
              <a:rPr lang="en-US" dirty="0" err="1" smtClean="0"/>
              <a:t>riprende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pieno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Nubia.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5637" y="5036655"/>
            <a:ext cx="526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Nord-</a:t>
            </a:r>
            <a:r>
              <a:rPr lang="en-US" b="1" dirty="0" err="1" smtClean="0"/>
              <a:t>Est</a:t>
            </a:r>
            <a:r>
              <a:rPr lang="en-US" dirty="0" smtClean="0"/>
              <a:t>: </a:t>
            </a:r>
            <a:r>
              <a:rPr lang="en-US" dirty="0" err="1" smtClean="0"/>
              <a:t>Giunge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</a:t>
            </a:r>
            <a:r>
              <a:rPr lang="en-US" dirty="0" err="1" smtClean="0"/>
              <a:t>all’Eufrate</a:t>
            </a:r>
            <a:r>
              <a:rPr lang="en-US" dirty="0" smtClean="0"/>
              <a:t>: </a:t>
            </a:r>
            <a:r>
              <a:rPr lang="en-US" dirty="0" err="1" smtClean="0"/>
              <a:t>Palestina</a:t>
            </a:r>
            <a:r>
              <a:rPr lang="en-US" dirty="0" smtClean="0"/>
              <a:t> e parte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Siria</a:t>
            </a:r>
            <a:r>
              <a:rPr lang="en-US" dirty="0" smtClean="0"/>
              <a:t> </a:t>
            </a:r>
            <a:r>
              <a:rPr lang="en-US" dirty="0" err="1" smtClean="0"/>
              <a:t>entrano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dominio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0554" y="6199427"/>
            <a:ext cx="5756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7439" y="5700833"/>
            <a:ext cx="6488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comunità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</a:t>
            </a:r>
            <a:r>
              <a:rPr lang="en-US" dirty="0" err="1" smtClean="0"/>
              <a:t>mantengono</a:t>
            </a:r>
            <a:r>
              <a:rPr lang="en-US" dirty="0" smtClean="0"/>
              <a:t> un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margine</a:t>
            </a:r>
            <a:r>
              <a:rPr lang="en-US" dirty="0" smtClean="0"/>
              <a:t> di </a:t>
            </a:r>
            <a:r>
              <a:rPr lang="en-US" dirty="0" err="1" smtClean="0"/>
              <a:t>autonomia</a:t>
            </a:r>
            <a:r>
              <a:rPr lang="en-US" dirty="0" smtClean="0"/>
              <a:t> ma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riconoscere</a:t>
            </a:r>
            <a:r>
              <a:rPr lang="en-US" dirty="0" smtClean="0"/>
              <a:t> la </a:t>
            </a:r>
            <a:r>
              <a:rPr lang="en-US" dirty="0" err="1" smtClean="0"/>
              <a:t>superiorità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  <a:r>
              <a:rPr lang="en-US" dirty="0" err="1" smtClean="0"/>
              <a:t>dominatrice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 smtClean="0"/>
              <a:t>1570– 1085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158576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Faraone</a:t>
            </a:r>
            <a:r>
              <a:rPr lang="en-US" b="1" dirty="0" smtClean="0"/>
              <a:t> </a:t>
            </a:r>
            <a:r>
              <a:rPr lang="en-US" b="1" dirty="0" err="1" smtClean="0"/>
              <a:t>Thumtosi</a:t>
            </a:r>
            <a:r>
              <a:rPr lang="en-US" b="1" dirty="0" smtClean="0"/>
              <a:t> III </a:t>
            </a:r>
            <a:r>
              <a:rPr lang="en-US" dirty="0" smtClean="0"/>
              <a:t>(1496-1442):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condottiero</a:t>
            </a:r>
            <a:r>
              <a:rPr lang="en-US" dirty="0" smtClean="0"/>
              <a:t> e </a:t>
            </a:r>
            <a:r>
              <a:rPr lang="en-US" dirty="0" err="1" smtClean="0"/>
              <a:t>uomo</a:t>
            </a:r>
            <a:r>
              <a:rPr lang="en-US" dirty="0" smtClean="0"/>
              <a:t> politico.</a:t>
            </a:r>
          </a:p>
          <a:p>
            <a:r>
              <a:rPr lang="en-US" dirty="0" err="1" smtClean="0"/>
              <a:t>L’Egitto</a:t>
            </a:r>
            <a:r>
              <a:rPr lang="en-US" dirty="0" smtClean="0"/>
              <a:t> </a:t>
            </a:r>
            <a:r>
              <a:rPr lang="en-US" dirty="0" err="1" smtClean="0"/>
              <a:t>raggiunge</a:t>
            </a:r>
            <a:r>
              <a:rPr lang="en-US" dirty="0" smtClean="0"/>
              <a:t> </a:t>
            </a:r>
            <a:r>
              <a:rPr lang="en-US" dirty="0" err="1" smtClean="0"/>
              <a:t>l’apice</a:t>
            </a:r>
            <a:r>
              <a:rPr lang="en-US" dirty="0" smtClean="0"/>
              <a:t> del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splendore</a:t>
            </a: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09593" y="3652994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4341" y="4446909"/>
            <a:ext cx="4597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Assume </a:t>
            </a:r>
            <a:r>
              <a:rPr lang="en-US" sz="2200" dirty="0" err="1" smtClean="0"/>
              <a:t>il</a:t>
            </a:r>
            <a:r>
              <a:rPr lang="en-US" sz="2200" dirty="0" smtClean="0"/>
              <a:t> </a:t>
            </a:r>
            <a:r>
              <a:rPr lang="en-US" sz="2200" dirty="0" err="1" smtClean="0"/>
              <a:t>controllo</a:t>
            </a:r>
            <a:r>
              <a:rPr lang="en-US" sz="2200" dirty="0" smtClean="0"/>
              <a:t> </a:t>
            </a:r>
            <a:r>
              <a:rPr lang="en-US" sz="2200" dirty="0" err="1" smtClean="0"/>
              <a:t>dell’intera</a:t>
            </a:r>
            <a:r>
              <a:rPr lang="en-US" sz="2200" dirty="0" smtClean="0"/>
              <a:t> Asia </a:t>
            </a:r>
            <a:r>
              <a:rPr lang="en-US" sz="2200" dirty="0" err="1" smtClean="0"/>
              <a:t>Minore</a:t>
            </a:r>
            <a:r>
              <a:rPr lang="en-US" sz="2200" dirty="0" smtClean="0"/>
              <a:t> e </a:t>
            </a:r>
            <a:r>
              <a:rPr lang="en-US" sz="2200" dirty="0" err="1" smtClean="0"/>
              <a:t>delle</a:t>
            </a:r>
            <a:r>
              <a:rPr lang="en-US" sz="2200" dirty="0" smtClean="0"/>
              <a:t> </a:t>
            </a:r>
            <a:r>
              <a:rPr lang="en-US" sz="2200" dirty="0" err="1" smtClean="0"/>
              <a:t>città</a:t>
            </a:r>
            <a:r>
              <a:rPr lang="en-US" sz="2200" dirty="0" smtClean="0"/>
              <a:t> </a:t>
            </a:r>
            <a:r>
              <a:rPr lang="en-US" sz="2200" dirty="0" err="1" smtClean="0"/>
              <a:t>siriane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costa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678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 smtClean="0"/>
              <a:t>1570– 1085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158576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Faraone</a:t>
            </a:r>
            <a:r>
              <a:rPr lang="en-US" b="1" dirty="0" smtClean="0"/>
              <a:t> </a:t>
            </a:r>
            <a:r>
              <a:rPr lang="en-US" b="1" dirty="0" err="1" smtClean="0"/>
              <a:t>Amenofi</a:t>
            </a:r>
            <a:r>
              <a:rPr lang="en-US" b="1" dirty="0" smtClean="0"/>
              <a:t> IV </a:t>
            </a:r>
            <a:r>
              <a:rPr lang="en-US" dirty="0" smtClean="0"/>
              <a:t>(1377- 1358): </a:t>
            </a:r>
            <a:r>
              <a:rPr lang="en-US" dirty="0" err="1" smtClean="0"/>
              <a:t>periodo</a:t>
            </a:r>
            <a:r>
              <a:rPr lang="en-US" dirty="0" smtClean="0"/>
              <a:t> di </a:t>
            </a:r>
            <a:r>
              <a:rPr lang="en-US" dirty="0" err="1" smtClean="0"/>
              <a:t>instabilità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e </a:t>
            </a:r>
            <a:r>
              <a:rPr lang="en-US" dirty="0" err="1" smtClean="0"/>
              <a:t>decadenza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  <a:r>
              <a:rPr lang="en-US" dirty="0" err="1" smtClean="0"/>
              <a:t>Hittita</a:t>
            </a:r>
            <a:r>
              <a:rPr lang="en-US" dirty="0" smtClean="0"/>
              <a:t> </a:t>
            </a:r>
            <a:r>
              <a:rPr lang="en-US" dirty="0" err="1" smtClean="0"/>
              <a:t>occupa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territori</a:t>
            </a:r>
            <a:r>
              <a:rPr lang="en-US" dirty="0" smtClean="0"/>
              <a:t> </a:t>
            </a:r>
            <a:r>
              <a:rPr lang="en-US" dirty="0" err="1" smtClean="0"/>
              <a:t>asiatici</a:t>
            </a:r>
            <a:r>
              <a:rPr lang="en-US" dirty="0" smtClean="0"/>
              <a:t> </a:t>
            </a:r>
            <a:r>
              <a:rPr lang="en-US" dirty="0" err="1" smtClean="0"/>
              <a:t>triburari</a:t>
            </a:r>
            <a:r>
              <a:rPr lang="en-US" dirty="0" smtClean="0"/>
              <a:t> </a:t>
            </a:r>
            <a:r>
              <a:rPr lang="en-US" dirty="0" err="1" smtClean="0"/>
              <a:t>dell’egitto</a:t>
            </a: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09593" y="3875244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0873" y="4446909"/>
            <a:ext cx="459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Battaglia</a:t>
            </a:r>
            <a:r>
              <a:rPr lang="en-US" sz="2200" dirty="0" smtClean="0"/>
              <a:t> di </a:t>
            </a:r>
            <a:r>
              <a:rPr lang="en-US" sz="2200" dirty="0" err="1" smtClean="0"/>
              <a:t>Qadesh</a:t>
            </a:r>
            <a:r>
              <a:rPr lang="en-US" sz="2200" dirty="0" smtClean="0"/>
              <a:t> (1275): </a:t>
            </a:r>
          </a:p>
          <a:p>
            <a:pPr algn="ctr"/>
            <a:r>
              <a:rPr lang="en-US" sz="2200" dirty="0" err="1" smtClean="0"/>
              <a:t>Muwatalli</a:t>
            </a:r>
            <a:r>
              <a:rPr lang="en-US" sz="2200" dirty="0" smtClean="0"/>
              <a:t> </a:t>
            </a:r>
            <a:r>
              <a:rPr lang="en-US" sz="2200" dirty="0" err="1" smtClean="0"/>
              <a:t>vs</a:t>
            </a:r>
            <a:r>
              <a:rPr lang="en-US" sz="2200" dirty="0" smtClean="0"/>
              <a:t> Ramses II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08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/>
              <a:t>1570– 1085 </a:t>
            </a:r>
            <a:r>
              <a:rPr lang="en-US" sz="3300" dirty="0" err="1"/>
              <a:t>a.C</a:t>
            </a:r>
            <a:r>
              <a:rPr lang="en-US" sz="33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918281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Intorno</a:t>
            </a:r>
            <a:r>
              <a:rPr lang="en-US" dirty="0" smtClean="0"/>
              <a:t> al 1200 </a:t>
            </a:r>
            <a:r>
              <a:rPr lang="en-US" dirty="0" err="1" smtClean="0"/>
              <a:t>a.C</a:t>
            </a:r>
            <a:r>
              <a:rPr lang="en-US" dirty="0" smtClean="0"/>
              <a:t>. </a:t>
            </a:r>
            <a:r>
              <a:rPr lang="en-US" dirty="0" err="1" smtClean="0"/>
              <a:t>Egitto</a:t>
            </a:r>
            <a:r>
              <a:rPr lang="en-US" dirty="0" smtClean="0"/>
              <a:t> </a:t>
            </a:r>
            <a:r>
              <a:rPr lang="en-US" dirty="0" err="1" smtClean="0"/>
              <a:t>esposto</a:t>
            </a:r>
            <a:r>
              <a:rPr lang="en-US" dirty="0" smtClean="0"/>
              <a:t> al </a:t>
            </a:r>
            <a:r>
              <a:rPr lang="en-US" dirty="0" err="1" smtClean="0"/>
              <a:t>pericolo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invasioni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cosidetti</a:t>
            </a:r>
            <a:r>
              <a:rPr lang="en-US" dirty="0" smtClean="0"/>
              <a:t> </a:t>
            </a:r>
            <a:r>
              <a:rPr lang="en-US" dirty="0" err="1" smtClean="0"/>
              <a:t>Popoli</a:t>
            </a:r>
            <a:r>
              <a:rPr lang="en-US" dirty="0" smtClean="0"/>
              <a:t> del Mare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04634" y="3034349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2775" y="3698022"/>
            <a:ext cx="794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Ramses III (1185-1154), ultimo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faraone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regno</a:t>
            </a:r>
            <a:endParaRPr lang="en-US" sz="2000" dirty="0" smtClean="0"/>
          </a:p>
          <a:p>
            <a:r>
              <a:rPr lang="en-US" sz="2000" dirty="0" err="1" smtClean="0"/>
              <a:t>Riesce</a:t>
            </a:r>
            <a:r>
              <a:rPr lang="en-US" sz="2000" dirty="0" smtClean="0"/>
              <a:t> a </a:t>
            </a:r>
            <a:r>
              <a:rPr lang="en-US" sz="2000" dirty="0" err="1" smtClean="0"/>
              <a:t>respingerli</a:t>
            </a:r>
            <a:r>
              <a:rPr lang="en-US" sz="2000" dirty="0" smtClean="0"/>
              <a:t>, ma </a:t>
            </a:r>
            <a:r>
              <a:rPr lang="en-US" sz="2000" dirty="0" err="1" smtClean="0"/>
              <a:t>perde</a:t>
            </a:r>
            <a:r>
              <a:rPr lang="en-US" sz="2000" dirty="0" smtClean="0"/>
              <a:t> Nubia e </a:t>
            </a:r>
            <a:r>
              <a:rPr lang="en-US" sz="2000" dirty="0" err="1" smtClean="0"/>
              <a:t>Palestina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048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DECADENZA</a:t>
            </a:r>
            <a:br>
              <a:rPr lang="en-US" dirty="0" smtClean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702818"/>
            <a:ext cx="7167284" cy="44347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LUNGO PERIODO DI CRISI POLITICA ECONOMICA E SOCIALE</a:t>
            </a:r>
          </a:p>
          <a:p>
            <a:r>
              <a:rPr lang="en-US" dirty="0" smtClean="0"/>
              <a:t>FARAONI DI ORIGINE STRANIERA: LIBICI, NUBIANI E ASSIRI</a:t>
            </a:r>
          </a:p>
          <a:p>
            <a:r>
              <a:rPr lang="en-US" dirty="0" smtClean="0"/>
              <a:t>525 </a:t>
            </a:r>
            <a:r>
              <a:rPr lang="en-US" dirty="0" err="1" smtClean="0"/>
              <a:t>a.C</a:t>
            </a:r>
            <a:r>
              <a:rPr lang="en-US" dirty="0" smtClean="0"/>
              <a:t>. EGITTO PROVINVIA DELL’IMPERO PERSIANO</a:t>
            </a:r>
          </a:p>
          <a:p>
            <a:r>
              <a:rPr lang="en-US" dirty="0" smtClean="0"/>
              <a:t>333 </a:t>
            </a:r>
            <a:r>
              <a:rPr lang="en-US" dirty="0" err="1" smtClean="0"/>
              <a:t>a.C</a:t>
            </a:r>
            <a:r>
              <a:rPr lang="en-US" dirty="0" smtClean="0"/>
              <a:t>. EGITTO CONQUISTATO DA ALESSANDRO MAGNO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a.C</a:t>
            </a:r>
            <a:r>
              <a:rPr lang="en-US" dirty="0" smtClean="0"/>
              <a:t>. EGITTO PROVINCIA DEL NASCENTE IMPERO ROMANO</a:t>
            </a:r>
          </a:p>
        </p:txBody>
      </p:sp>
    </p:spTree>
    <p:extLst>
      <p:ext uri="{BB962C8B-B14F-4D97-AF65-F5344CB8AC3E}">
        <p14:creationId xmlns:p14="http://schemas.microsoft.com/office/powerpoint/2010/main" val="149295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SOCIETÀ EGIZIA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775" y="1690264"/>
            <a:ext cx="2717971" cy="141605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SOCIETÀ FORTEMENTE GERARCHICA</a:t>
            </a:r>
          </a:p>
        </p:txBody>
      </p:sp>
      <p:sp>
        <p:nvSpPr>
          <p:cNvPr id="7" name="Isosceles Triangle 6"/>
          <p:cNvSpPr/>
          <p:nvPr/>
        </p:nvSpPr>
        <p:spPr>
          <a:xfrm>
            <a:off x="2709605" y="2593431"/>
            <a:ext cx="6009863" cy="4064154"/>
          </a:xfrm>
          <a:prstGeom prst="triangl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0021" y="2106383"/>
            <a:ext cx="16095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Faraone</a:t>
            </a:r>
            <a:endParaRPr lang="en-US" sz="22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21948" y="3106314"/>
            <a:ext cx="1427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Visir</a:t>
            </a:r>
            <a:endParaRPr lang="en-US" sz="2200" b="1" dirty="0" smtClean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92192" y="2791032"/>
            <a:ext cx="24662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</a:t>
            </a:r>
            <a:r>
              <a:rPr lang="en-US" b="1" dirty="0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rimo </a:t>
            </a:r>
            <a:r>
              <a:rPr lang="en-US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ministro</a:t>
            </a:r>
            <a:endParaRPr lang="en-US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Gestiva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per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conto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faraone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gli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affari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ordinari</a:t>
            </a:r>
            <a:r>
              <a:rPr lang="en-US" b="1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del </a:t>
            </a:r>
            <a:r>
              <a:rPr lang="en-US" b="1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regno</a:t>
            </a:r>
            <a:endParaRPr lang="en-US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260891" y="3327838"/>
            <a:ext cx="53130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86319" y="3106314"/>
            <a:ext cx="85644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490731" y="4268360"/>
            <a:ext cx="243436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508150" y="4313500"/>
            <a:ext cx="1427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Scribi</a:t>
            </a:r>
            <a:endParaRPr lang="en-US" sz="16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 rot="10800000" flipV="1">
            <a:off x="285574" y="3436336"/>
            <a:ext cx="319466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Provvedevano</a:t>
            </a:r>
            <a:r>
              <a:rPr lang="en-US" dirty="0" smtClean="0"/>
              <a:t> </a:t>
            </a:r>
            <a:r>
              <a:rPr lang="en-US" dirty="0" err="1" smtClean="0"/>
              <a:t>presso</a:t>
            </a:r>
            <a:r>
              <a:rPr lang="en-US" dirty="0" smtClean="0"/>
              <a:t> la </a:t>
            </a:r>
            <a:r>
              <a:rPr lang="en-US" dirty="0" err="1" smtClean="0"/>
              <a:t>corte</a:t>
            </a:r>
            <a:r>
              <a:rPr lang="en-US" dirty="0" smtClean="0"/>
              <a:t> e </a:t>
            </a:r>
            <a:r>
              <a:rPr lang="en-US" dirty="0" err="1" smtClean="0"/>
              <a:t>presso</a:t>
            </a:r>
            <a:r>
              <a:rPr lang="en-US" dirty="0" smtClean="0"/>
              <a:t> le </a:t>
            </a:r>
            <a:r>
              <a:rPr lang="en-US" dirty="0" err="1" smtClean="0"/>
              <a:t>sedi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governatori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province a </a:t>
            </a:r>
            <a:r>
              <a:rPr lang="en-US" dirty="0" err="1" smtClean="0"/>
              <a:t>garantire</a:t>
            </a:r>
            <a:r>
              <a:rPr lang="en-US" dirty="0" smtClean="0"/>
              <a:t> </a:t>
            </a:r>
            <a:r>
              <a:rPr lang="en-US" dirty="0" err="1" smtClean="0"/>
              <a:t>l’organizzazione</a:t>
            </a:r>
            <a:r>
              <a:rPr lang="en-US" dirty="0" smtClean="0"/>
              <a:t> </a:t>
            </a:r>
            <a:r>
              <a:rPr lang="en-US" dirty="0" err="1" smtClean="0"/>
              <a:t>necessaria</a:t>
            </a:r>
            <a:r>
              <a:rPr lang="en-US" dirty="0" smtClean="0"/>
              <a:t> del </a:t>
            </a:r>
            <a:r>
              <a:rPr lang="en-US" dirty="0" err="1" smtClean="0"/>
              <a:t>lavoro</a:t>
            </a:r>
            <a:endParaRPr lang="en-US" dirty="0" smtClean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612425" y="4508890"/>
            <a:ext cx="660151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137515" y="4817692"/>
            <a:ext cx="321095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884893" y="3665392"/>
            <a:ext cx="163195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805889" y="3787451"/>
            <a:ext cx="16958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Sacerdoti</a:t>
            </a:r>
            <a:endParaRPr lang="en-US" sz="16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58723" y="4975219"/>
            <a:ext cx="14275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Soldati</a:t>
            </a:r>
            <a:endParaRPr lang="en-US" sz="16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3612425" y="5406106"/>
            <a:ext cx="4159408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480239" y="5561050"/>
            <a:ext cx="1963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Contadini</a:t>
            </a:r>
            <a:endParaRPr lang="en-US" sz="16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89057" y="5991937"/>
            <a:ext cx="5021265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258880" y="6143102"/>
            <a:ext cx="19630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ln w="18415" cmpd="sng">
                  <a:noFill/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Schiavi</a:t>
            </a:r>
            <a:endParaRPr lang="en-US" sz="1600" b="1" dirty="0">
              <a:ln w="18415" cmpd="sng">
                <a:noFill/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905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FARAONE, IL DIO-RE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1416050"/>
          </a:xfrm>
        </p:spPr>
        <p:txBody>
          <a:bodyPr/>
          <a:lstStyle/>
          <a:p>
            <a:r>
              <a:rPr lang="en-US" dirty="0" smtClean="0"/>
              <a:t>IL FARAONE (</a:t>
            </a:r>
            <a:r>
              <a:rPr lang="en-US" dirty="0" err="1" smtClean="0"/>
              <a:t>deriva</a:t>
            </a:r>
            <a:r>
              <a:rPr lang="en-US" dirty="0" smtClean="0"/>
              <a:t> da «per </a:t>
            </a:r>
            <a:r>
              <a:rPr lang="en-US" dirty="0" err="1" smtClean="0"/>
              <a:t>aa</a:t>
            </a:r>
            <a:r>
              <a:rPr lang="en-US" dirty="0" smtClean="0"/>
              <a:t>», </a:t>
            </a:r>
            <a:r>
              <a:rPr lang="en-US" dirty="0" err="1" smtClean="0"/>
              <a:t>grande</a:t>
            </a:r>
            <a:r>
              <a:rPr lang="en-US" dirty="0" smtClean="0"/>
              <a:t> casa) APPARE COME UN DIO, FIGLIO DI UN DIO AMATO E PROTETTO DAGLI ALTRI DEI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327781" y="3002777"/>
            <a:ext cx="0" cy="4127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08250" y="3491690"/>
            <a:ext cx="68339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MENTRE ERA TRA GLI UOMINI A GOVERNARE AVEVA CARATTERE DI DIVINITÀ SOLARE: «RE SOLARE»; «DISCO SOLARE DEGLI UOMINI CHE SCACCIA L’OSCURITÀ»; «COLUI CHE ILLUMINA LE DUE TERRE»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06953" y="5095389"/>
            <a:ext cx="6835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dirty="0" smtClean="0"/>
              <a:t>DOPO LA MORTE TORNAVA IN CIELO PRENDENDO LE SEMBIANZE DEL DIO OSIRIDE, SIGNORE DELL’ALDILÀ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98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Dalle Storie di Erodoto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358" y="2621448"/>
            <a:ext cx="7167284" cy="35047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3200" i="1" dirty="0" smtClean="0"/>
              <a:t>	L’Egitto è il paese che il Nilo irriga coprendolo e sono Egiziani tutti quelli che abitando sotto la città di </a:t>
            </a:r>
            <a:r>
              <a:rPr lang="it-IT" sz="3200" i="1" dirty="0" err="1" smtClean="0"/>
              <a:t>Elefantina</a:t>
            </a:r>
            <a:r>
              <a:rPr lang="it-IT" sz="3200" i="1" dirty="0" smtClean="0"/>
              <a:t> attingono acqua a questo fiume” (Storie II, 18)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FARAONE, IL DIO-RE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816779"/>
            <a:ext cx="7167284" cy="4190584"/>
          </a:xfrm>
        </p:spPr>
        <p:txBody>
          <a:bodyPr>
            <a:normAutofit/>
          </a:bodyPr>
          <a:lstStyle/>
          <a:p>
            <a:r>
              <a:rPr lang="en-US" dirty="0" smtClean="0"/>
              <a:t>IL FARAONE ERA L’UNICO IN GRADO DI INTRATTENERE QUEI RAPPORTI ARMONICI TRA GLI DEI E GLI UOMINI SENZA I QUALI L’EGITTO NON AVREBBE CONSERVATO LA SUA PROSPERITÀ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err="1" smtClean="0"/>
              <a:t>È</a:t>
            </a:r>
            <a:r>
              <a:rPr lang="en-US" dirty="0" smtClean="0"/>
              <a:t> L’UNICO AUTENTICO SACERDOTE: TUTTI GLI ALTRI SACERDOTI EGIZI RICEVEVANO DA LUI UNA DELEGA PER L’ESERCIZIO DELLE FUNZIONI SACRE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66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FARAONE, IL DIO-RE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816779"/>
            <a:ext cx="7167284" cy="1162483"/>
          </a:xfrm>
        </p:spPr>
        <p:txBody>
          <a:bodyPr>
            <a:normAutofit/>
          </a:bodyPr>
          <a:lstStyle/>
          <a:p>
            <a:r>
              <a:rPr lang="en-US" dirty="0" smtClean="0"/>
              <a:t>ESPRIMEVANO IL LORO SPLENDORE SOLARE E LA LORO POTENZA ANCHE PER MEZZO DI MERAVIGLIOSI EDIFICI E DI STATUE COLOSSALI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25821" y="3565345"/>
            <a:ext cx="551946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Piramidi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Templi</a:t>
            </a:r>
            <a:r>
              <a:rPr lang="en-US" sz="2200" dirty="0" smtClean="0"/>
              <a:t> </a:t>
            </a:r>
            <a:r>
              <a:rPr lang="en-US" sz="2200" dirty="0" err="1" smtClean="0"/>
              <a:t>maestosi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Obelischi</a:t>
            </a:r>
            <a:r>
              <a:rPr lang="en-US" sz="2200" dirty="0" smtClean="0"/>
              <a:t> con </a:t>
            </a:r>
            <a:r>
              <a:rPr lang="en-US" sz="2200" dirty="0" err="1" smtClean="0"/>
              <a:t>cuspidi</a:t>
            </a:r>
            <a:r>
              <a:rPr lang="en-US" sz="2200" dirty="0" smtClean="0"/>
              <a:t> </a:t>
            </a:r>
            <a:r>
              <a:rPr lang="en-US" sz="2200" dirty="0" err="1" smtClean="0"/>
              <a:t>ricoperte</a:t>
            </a:r>
            <a:r>
              <a:rPr lang="en-US" sz="2200" dirty="0" smtClean="0"/>
              <a:t> </a:t>
            </a:r>
            <a:r>
              <a:rPr lang="en-US" sz="2200" dirty="0" err="1" smtClean="0"/>
              <a:t>d’oro</a:t>
            </a:r>
            <a:endParaRPr lang="en-US" sz="2200" dirty="0" smtClean="0"/>
          </a:p>
          <a:p>
            <a:pPr marL="285750" indent="-285750">
              <a:buFont typeface="Arial"/>
              <a:buChar char="•"/>
            </a:pPr>
            <a:r>
              <a:rPr lang="en-US" sz="2200" dirty="0" err="1" smtClean="0"/>
              <a:t>Sfingi</a:t>
            </a:r>
            <a:r>
              <a:rPr lang="en-US" sz="2200" dirty="0" smtClean="0"/>
              <a:t> a forma di </a:t>
            </a:r>
            <a:r>
              <a:rPr lang="en-US" sz="2200" dirty="0" err="1" smtClean="0"/>
              <a:t>leone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56176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templio ramsesi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" r="347"/>
          <a:stretch>
            <a:fillRect/>
          </a:stretch>
        </p:blipFill>
        <p:spPr>
          <a:xfrm>
            <a:off x="-417967" y="732605"/>
            <a:ext cx="9773624" cy="5565663"/>
          </a:xfrm>
        </p:spPr>
      </p:pic>
      <p:pic>
        <p:nvPicPr>
          <p:cNvPr id="3" name="Picture 2" descr="piramid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31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Compito</a:t>
            </a:r>
            <a:r>
              <a:rPr lang="en-US" dirty="0" smtClean="0"/>
              <a:t> del </a:t>
            </a:r>
            <a:r>
              <a:rPr lang="en-US" dirty="0" err="1" smtClean="0"/>
              <a:t>faraone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Tenere</a:t>
            </a:r>
            <a:r>
              <a:rPr lang="en-US" dirty="0" smtClean="0"/>
              <a:t> </a:t>
            </a:r>
            <a:r>
              <a:rPr lang="en-US" dirty="0" err="1" smtClean="0"/>
              <a:t>unito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l’impero</a:t>
            </a:r>
            <a:r>
              <a:rPr lang="en-US" dirty="0" smtClean="0"/>
              <a:t>, </a:t>
            </a:r>
            <a:r>
              <a:rPr lang="en-US" dirty="0" err="1" smtClean="0"/>
              <a:t>unità</a:t>
            </a:r>
            <a:r>
              <a:rPr lang="en-US" dirty="0" smtClean="0"/>
              <a:t> </a:t>
            </a:r>
            <a:r>
              <a:rPr lang="en-US" dirty="0" err="1" smtClean="0"/>
              <a:t>tra</a:t>
            </a:r>
            <a:r>
              <a:rPr lang="en-US" dirty="0" smtClean="0"/>
              <a:t> Alto e Basso </a:t>
            </a:r>
            <a:r>
              <a:rPr lang="en-US" dirty="0" err="1" smtClean="0"/>
              <a:t>Egitto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Mantenere</a:t>
            </a:r>
            <a:r>
              <a:rPr lang="en-US" dirty="0" smtClean="0"/>
              <a:t> </a:t>
            </a:r>
            <a:r>
              <a:rPr lang="en-US" dirty="0" err="1" smtClean="0"/>
              <a:t>l’ordine</a:t>
            </a:r>
            <a:r>
              <a:rPr lang="en-US" dirty="0" smtClean="0"/>
              <a:t> </a:t>
            </a:r>
            <a:r>
              <a:rPr lang="en-US" dirty="0" err="1" smtClean="0"/>
              <a:t>interno</a:t>
            </a:r>
            <a:endParaRPr lang="en-US" dirty="0" smtClean="0"/>
          </a:p>
          <a:p>
            <a:r>
              <a:rPr lang="en-US" dirty="0" err="1" smtClean="0"/>
              <a:t>Rispettare</a:t>
            </a:r>
            <a:r>
              <a:rPr lang="en-US" dirty="0" smtClean="0"/>
              <a:t> GIUSTIZIA, VERITÀ e ARMONIA, </a:t>
            </a:r>
            <a:r>
              <a:rPr lang="en-US" dirty="0" err="1" smtClean="0"/>
              <a:t>rappresentate</a:t>
            </a:r>
            <a:r>
              <a:rPr lang="en-US" dirty="0" smtClean="0"/>
              <a:t> </a:t>
            </a:r>
            <a:r>
              <a:rPr lang="en-US" dirty="0" err="1" smtClean="0"/>
              <a:t>dalla</a:t>
            </a:r>
            <a:r>
              <a:rPr lang="en-US" dirty="0" smtClean="0"/>
              <a:t> </a:t>
            </a:r>
            <a:r>
              <a:rPr lang="en-US" dirty="0" err="1" smtClean="0"/>
              <a:t>dea</a:t>
            </a:r>
            <a:r>
              <a:rPr lang="en-US" dirty="0" smtClean="0"/>
              <a:t> MAAT</a:t>
            </a:r>
          </a:p>
          <a:p>
            <a:pPr marL="0" indent="0" algn="just">
              <a:buNone/>
            </a:pPr>
            <a:r>
              <a:rPr lang="en-US" sz="1900" i="1" dirty="0"/>
              <a:t>«</a:t>
            </a:r>
            <a:r>
              <a:rPr lang="en-US" sz="1900" i="1" dirty="0" err="1" smtClean="0"/>
              <a:t>Tratta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bene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Maat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finchè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sei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su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questa</a:t>
            </a:r>
            <a:r>
              <a:rPr lang="en-US" sz="1900" i="1" dirty="0" smtClean="0"/>
              <a:t> terra: </a:t>
            </a:r>
            <a:r>
              <a:rPr lang="en-US" sz="1900" i="1" dirty="0" err="1" smtClean="0"/>
              <a:t>conforta</a:t>
            </a:r>
            <a:r>
              <a:rPr lang="en-US" sz="1900" i="1" dirty="0" smtClean="0"/>
              <a:t> chi </a:t>
            </a:r>
            <a:r>
              <a:rPr lang="en-US" sz="1900" i="1" dirty="0" err="1" smtClean="0"/>
              <a:t>piange</a:t>
            </a:r>
            <a:r>
              <a:rPr lang="en-US" sz="1900" i="1" dirty="0" smtClean="0"/>
              <a:t>, non </a:t>
            </a:r>
            <a:r>
              <a:rPr lang="en-US" sz="1900" i="1" dirty="0" err="1" smtClean="0"/>
              <a:t>perseguitare</a:t>
            </a:r>
            <a:r>
              <a:rPr lang="en-US" sz="1900" i="1" dirty="0" smtClean="0"/>
              <a:t> le </a:t>
            </a:r>
            <a:r>
              <a:rPr lang="en-US" sz="1900" i="1" dirty="0" err="1" smtClean="0"/>
              <a:t>vedove</a:t>
            </a:r>
            <a:r>
              <a:rPr lang="en-US" sz="1900" i="1" dirty="0" smtClean="0"/>
              <a:t>, non </a:t>
            </a:r>
            <a:r>
              <a:rPr lang="en-US" sz="1900" i="1" dirty="0" err="1" smtClean="0"/>
              <a:t>scacciare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nessuno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dalla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proprietà</a:t>
            </a:r>
            <a:r>
              <a:rPr lang="en-US" sz="1900" i="1" dirty="0" smtClean="0"/>
              <a:t> di </a:t>
            </a:r>
            <a:r>
              <a:rPr lang="en-US" sz="1900" i="1" dirty="0" err="1" smtClean="0"/>
              <a:t>suo</a:t>
            </a:r>
            <a:r>
              <a:rPr lang="en-US" sz="1900" i="1" dirty="0" smtClean="0"/>
              <a:t> padre e non </a:t>
            </a:r>
            <a:r>
              <a:rPr lang="en-US" sz="1900" i="1" dirty="0" err="1" smtClean="0"/>
              <a:t>indebolire</a:t>
            </a:r>
            <a:r>
              <a:rPr lang="en-US" sz="1900" i="1" dirty="0" smtClean="0"/>
              <a:t> la </a:t>
            </a:r>
            <a:r>
              <a:rPr lang="en-US" sz="1900" i="1" dirty="0" err="1" smtClean="0"/>
              <a:t>posizione</a:t>
            </a:r>
            <a:r>
              <a:rPr lang="en-US" sz="1900" i="1" dirty="0" smtClean="0"/>
              <a:t> di </a:t>
            </a:r>
            <a:r>
              <a:rPr lang="en-US" sz="1900" i="1" dirty="0" err="1" smtClean="0"/>
              <a:t>alcun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funzionario</a:t>
            </a:r>
            <a:r>
              <a:rPr lang="en-US" sz="1900" i="1" dirty="0" smtClean="0"/>
              <a:t>. </a:t>
            </a:r>
            <a:r>
              <a:rPr lang="en-US" sz="1900" i="1" dirty="0" err="1" smtClean="0"/>
              <a:t>Guardati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dalle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punizioni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ingiuste</a:t>
            </a:r>
            <a:r>
              <a:rPr lang="en-US" sz="1900" i="1" dirty="0" smtClean="0"/>
              <a:t> e non </a:t>
            </a:r>
            <a:r>
              <a:rPr lang="en-US" sz="1900" i="1" dirty="0" err="1" smtClean="0"/>
              <a:t>uccidere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perchè</a:t>
            </a:r>
            <a:r>
              <a:rPr lang="en-US" sz="1900" i="1" dirty="0" smtClean="0"/>
              <a:t> non </a:t>
            </a:r>
            <a:r>
              <a:rPr lang="en-US" sz="1900" i="1" dirty="0" err="1" smtClean="0"/>
              <a:t>te</a:t>
            </a:r>
            <a:r>
              <a:rPr lang="en-US" sz="1900" i="1" dirty="0" smtClean="0"/>
              <a:t> ne </a:t>
            </a:r>
            <a:r>
              <a:rPr lang="en-US" sz="1900" i="1" dirty="0" err="1" smtClean="0"/>
              <a:t>verrà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alcun</a:t>
            </a:r>
            <a:r>
              <a:rPr lang="en-US" sz="1900" i="1" dirty="0" smtClean="0"/>
              <a:t> </a:t>
            </a:r>
            <a:r>
              <a:rPr lang="en-US" sz="1900" i="1" dirty="0" err="1" smtClean="0"/>
              <a:t>beneficio</a:t>
            </a:r>
            <a:r>
              <a:rPr lang="en-US" sz="1900" i="1" dirty="0" smtClean="0"/>
              <a:t>»</a:t>
            </a:r>
            <a:endParaRPr lang="en-US" sz="1900" i="1" dirty="0"/>
          </a:p>
        </p:txBody>
      </p:sp>
    </p:spTree>
    <p:extLst>
      <p:ext uri="{BB962C8B-B14F-4D97-AF65-F5344CB8AC3E}">
        <p14:creationId xmlns:p14="http://schemas.microsoft.com/office/powerpoint/2010/main" val="359213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FARAONE</a:t>
            </a:r>
            <a:br>
              <a:rPr lang="en-US" dirty="0" smtClean="0"/>
            </a:br>
            <a:r>
              <a:rPr lang="en-US" dirty="0" smtClean="0"/>
              <a:t>SIGNORE DELLA GUERRA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398020"/>
            <a:ext cx="7167284" cy="3641904"/>
          </a:xfrm>
        </p:spPr>
        <p:txBody>
          <a:bodyPr>
            <a:normAutofit/>
          </a:bodyPr>
          <a:lstStyle/>
          <a:p>
            <a:r>
              <a:rPr lang="en-US" dirty="0" smtClean="0"/>
              <a:t>A PARTIRE DAL MEDIO REGNO I FARAONI COMINCIARONO A MANIFESTARE IL LORO DIRITTO A GOVERNARE SU TUTTO IL MONDO CONOSCIUTO</a:t>
            </a:r>
          </a:p>
          <a:p>
            <a:r>
              <a:rPr lang="en-US" dirty="0" smtClean="0"/>
              <a:t>ENORME ESPANSIONE DELLA POTENZA EGIZIA DURANTE IL NUOVO REGNO: PRENDE PIEDE L’IDEA DI UN IMPERO UNIVERSALE </a:t>
            </a:r>
          </a:p>
        </p:txBody>
      </p:sp>
    </p:spTree>
    <p:extLst>
      <p:ext uri="{BB962C8B-B14F-4D97-AF65-F5344CB8AC3E}">
        <p14:creationId xmlns:p14="http://schemas.microsoft.com/office/powerpoint/2010/main" val="2801336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46C0A"/>
                </a:solidFill>
              </a:rPr>
              <a:t>La </a:t>
            </a:r>
            <a:r>
              <a:rPr lang="en-US" dirty="0" err="1" smtClean="0">
                <a:solidFill>
                  <a:srgbClr val="E46C0A"/>
                </a:solidFill>
              </a:rPr>
              <a:t>religione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err="1" smtClean="0">
                <a:solidFill>
                  <a:srgbClr val="E46C0A"/>
                </a:solidFill>
              </a:rPr>
              <a:t>egizia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794862"/>
            <a:ext cx="4605618" cy="4331301"/>
          </a:xfrm>
        </p:spPr>
        <p:txBody>
          <a:bodyPr/>
          <a:lstStyle/>
          <a:p>
            <a:r>
              <a:rPr lang="en-US" dirty="0" err="1" smtClean="0"/>
              <a:t>Giustapposizione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miriade</a:t>
            </a:r>
            <a:r>
              <a:rPr lang="en-US" dirty="0" smtClean="0"/>
              <a:t> di </a:t>
            </a:r>
            <a:r>
              <a:rPr lang="en-US" dirty="0" err="1" smtClean="0"/>
              <a:t>culti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di </a:t>
            </a:r>
            <a:r>
              <a:rPr lang="en-US" dirty="0" err="1" smtClean="0"/>
              <a:t>antichissima</a:t>
            </a:r>
            <a:r>
              <a:rPr lang="en-US" dirty="0" smtClean="0"/>
              <a:t> </a:t>
            </a:r>
            <a:r>
              <a:rPr lang="en-US" dirty="0" err="1" smtClean="0"/>
              <a:t>origine</a:t>
            </a:r>
            <a:r>
              <a:rPr lang="en-US" dirty="0" smtClean="0"/>
              <a:t> </a:t>
            </a:r>
            <a:r>
              <a:rPr lang="en-US" dirty="0" err="1" smtClean="0"/>
              <a:t>tribale</a:t>
            </a:r>
            <a:endParaRPr lang="en-US" dirty="0" smtClean="0"/>
          </a:p>
          <a:p>
            <a:r>
              <a:rPr lang="en-US" dirty="0" err="1" smtClean="0"/>
              <a:t>Zoomorfismo</a:t>
            </a:r>
            <a:r>
              <a:rPr lang="en-US" dirty="0" smtClean="0"/>
              <a:t>  (</a:t>
            </a:r>
            <a:r>
              <a:rPr lang="en-US" dirty="0" err="1" smtClean="0"/>
              <a:t>es</a:t>
            </a:r>
            <a:r>
              <a:rPr lang="en-US" dirty="0" smtClean="0"/>
              <a:t>. </a:t>
            </a:r>
            <a:r>
              <a:rPr lang="en-US" dirty="0" err="1" smtClean="0"/>
              <a:t>Sekhmet</a:t>
            </a:r>
            <a:r>
              <a:rPr lang="en-US" dirty="0" smtClean="0"/>
              <a:t>, </a:t>
            </a:r>
            <a:r>
              <a:rPr lang="en-US" dirty="0" err="1" smtClean="0"/>
              <a:t>Horo</a:t>
            </a:r>
            <a:r>
              <a:rPr lang="en-US" dirty="0" smtClean="0"/>
              <a:t>,  </a:t>
            </a:r>
            <a:r>
              <a:rPr lang="en-US" dirty="0" err="1" smtClean="0"/>
              <a:t>Anubi</a:t>
            </a:r>
            <a:r>
              <a:rPr lang="en-US" dirty="0" smtClean="0"/>
              <a:t>...)</a:t>
            </a:r>
          </a:p>
          <a:p>
            <a:r>
              <a:rPr lang="en-US" dirty="0" err="1" smtClean="0"/>
              <a:t>Atropomorfismo</a:t>
            </a:r>
            <a:r>
              <a:rPr lang="en-US" dirty="0" smtClean="0"/>
              <a:t>: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ritrarri</a:t>
            </a:r>
            <a:r>
              <a:rPr lang="en-US" dirty="0" smtClean="0"/>
              <a:t> in parte o in </a:t>
            </a:r>
            <a:r>
              <a:rPr lang="en-US" dirty="0" err="1" smtClean="0"/>
              <a:t>tutto</a:t>
            </a:r>
            <a:r>
              <a:rPr lang="en-US" dirty="0" smtClean="0"/>
              <a:t> come </a:t>
            </a:r>
            <a:r>
              <a:rPr lang="en-US" dirty="0" err="1" smtClean="0"/>
              <a:t>uomini</a:t>
            </a:r>
            <a:r>
              <a:rPr lang="en-US" dirty="0" smtClean="0"/>
              <a:t> e </a:t>
            </a:r>
            <a:r>
              <a:rPr lang="en-US" dirty="0" err="1" smtClean="0"/>
              <a:t>donne</a:t>
            </a:r>
            <a:endParaRPr lang="en-US" dirty="0" smtClean="0"/>
          </a:p>
          <a:p>
            <a:r>
              <a:rPr lang="en-US" dirty="0" err="1" smtClean="0"/>
              <a:t>Zoolatria</a:t>
            </a:r>
            <a:r>
              <a:rPr lang="en-US" dirty="0" smtClean="0"/>
              <a:t>: </a:t>
            </a:r>
            <a:r>
              <a:rPr lang="en-US" dirty="0" err="1" smtClean="0"/>
              <a:t>venerazione</a:t>
            </a:r>
            <a:r>
              <a:rPr lang="en-US" dirty="0" smtClean="0"/>
              <a:t> di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animali</a:t>
            </a:r>
            <a:endParaRPr lang="en-US" dirty="0" smtClean="0"/>
          </a:p>
        </p:txBody>
      </p:sp>
      <p:pic>
        <p:nvPicPr>
          <p:cNvPr id="4" name="Picture 3" descr="sekhme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0938" y="1479973"/>
            <a:ext cx="2720287" cy="51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116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46C0A"/>
                </a:solidFill>
              </a:rPr>
              <a:t>Divinità</a:t>
            </a:r>
            <a:r>
              <a:rPr lang="en-US" dirty="0" smtClean="0">
                <a:solidFill>
                  <a:srgbClr val="E46C0A"/>
                </a:solidFill>
              </a:rPr>
              <a:t> e </a:t>
            </a:r>
            <a:r>
              <a:rPr lang="en-US" dirty="0" err="1" smtClean="0">
                <a:solidFill>
                  <a:srgbClr val="E46C0A"/>
                </a:solidFill>
              </a:rPr>
              <a:t>potere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err="1" smtClean="0">
                <a:solidFill>
                  <a:srgbClr val="E46C0A"/>
                </a:solidFill>
              </a:rPr>
              <a:t>dei</a:t>
            </a:r>
            <a:r>
              <a:rPr lang="en-US" dirty="0" smtClean="0">
                <a:solidFill>
                  <a:srgbClr val="E46C0A"/>
                </a:solidFill>
              </a:rPr>
              <a:t> </a:t>
            </a:r>
            <a:r>
              <a:rPr lang="en-US" dirty="0" err="1" smtClean="0">
                <a:solidFill>
                  <a:srgbClr val="E46C0A"/>
                </a:solidFill>
              </a:rPr>
              <a:t>faraoni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Rilievo</a:t>
            </a:r>
            <a:r>
              <a:rPr lang="en-US" dirty="0" smtClean="0"/>
              <a:t> </a:t>
            </a:r>
            <a:r>
              <a:rPr lang="en-US" dirty="0" err="1" smtClean="0"/>
              <a:t>importante</a:t>
            </a:r>
            <a:r>
              <a:rPr lang="en-US" dirty="0" smtClean="0"/>
              <a:t> </a:t>
            </a:r>
            <a:r>
              <a:rPr lang="en-US" dirty="0" err="1" smtClean="0"/>
              <a:t>assumono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in cui era </a:t>
            </a:r>
            <a:r>
              <a:rPr lang="en-US" dirty="0" err="1" smtClean="0"/>
              <a:t>incarnato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faraoni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Ra: 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dio</a:t>
            </a:r>
            <a:r>
              <a:rPr lang="en-US" dirty="0" smtClean="0"/>
              <a:t> Sole (</a:t>
            </a:r>
            <a:r>
              <a:rPr lang="en-US" dirty="0" err="1" smtClean="0"/>
              <a:t>divenuto</a:t>
            </a:r>
            <a:r>
              <a:rPr lang="en-US" dirty="0" smtClean="0"/>
              <a:t> poi </a:t>
            </a:r>
            <a:r>
              <a:rPr lang="en-US" dirty="0" err="1" smtClean="0"/>
              <a:t>Amon</a:t>
            </a:r>
            <a:r>
              <a:rPr lang="en-US" dirty="0" smtClean="0"/>
              <a:t> Ra)</a:t>
            </a:r>
          </a:p>
          <a:p>
            <a:pPr marL="0" indent="0">
              <a:buNone/>
            </a:pPr>
            <a:r>
              <a:rPr lang="en-US" dirty="0" err="1" smtClean="0"/>
              <a:t>Osiride</a:t>
            </a:r>
            <a:r>
              <a:rPr lang="en-US" dirty="0" smtClean="0"/>
              <a:t>: signore </a:t>
            </a:r>
            <a:r>
              <a:rPr lang="en-US" dirty="0" err="1" smtClean="0"/>
              <a:t>dell’aldilà</a:t>
            </a:r>
            <a:r>
              <a:rPr lang="en-US" dirty="0" smtClean="0"/>
              <a:t>, </a:t>
            </a:r>
            <a:r>
              <a:rPr lang="en-US" dirty="0" err="1" smtClean="0"/>
              <a:t>giudice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anime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defunti</a:t>
            </a:r>
            <a:r>
              <a:rPr lang="en-US" dirty="0" smtClean="0"/>
              <a:t>, un «</a:t>
            </a:r>
            <a:r>
              <a:rPr lang="en-US" dirty="0" err="1" smtClean="0"/>
              <a:t>dio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muore</a:t>
            </a:r>
            <a:r>
              <a:rPr lang="en-US" dirty="0" smtClean="0"/>
              <a:t> e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rinasce</a:t>
            </a:r>
            <a:r>
              <a:rPr lang="en-US" dirty="0" smtClean="0"/>
              <a:t>» </a:t>
            </a:r>
          </a:p>
          <a:p>
            <a:pPr marL="0" indent="0">
              <a:buNone/>
            </a:pPr>
            <a:r>
              <a:rPr lang="en-US" dirty="0" err="1" smtClean="0"/>
              <a:t>Horo</a:t>
            </a:r>
            <a:r>
              <a:rPr lang="en-US" dirty="0" smtClean="0"/>
              <a:t>: </a:t>
            </a:r>
            <a:r>
              <a:rPr lang="en-US" dirty="0" err="1" smtClean="0"/>
              <a:t>Figlio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Osiride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Iside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6385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E46C0A"/>
                </a:solidFill>
              </a:rPr>
              <a:t>Riforma</a:t>
            </a:r>
            <a:r>
              <a:rPr lang="en-US" dirty="0" smtClean="0">
                <a:solidFill>
                  <a:srgbClr val="E46C0A"/>
                </a:solidFill>
              </a:rPr>
              <a:t> di </a:t>
            </a:r>
            <a:r>
              <a:rPr lang="en-US" dirty="0" err="1" smtClean="0">
                <a:solidFill>
                  <a:srgbClr val="E46C0A"/>
                </a:solidFill>
              </a:rPr>
              <a:t>Amenofi</a:t>
            </a:r>
            <a:r>
              <a:rPr lang="en-US" dirty="0" smtClean="0">
                <a:solidFill>
                  <a:srgbClr val="E46C0A"/>
                </a:solidFill>
              </a:rPr>
              <a:t> IV</a:t>
            </a:r>
            <a:endParaRPr lang="en-US" dirty="0">
              <a:solidFill>
                <a:srgbClr val="E46C0A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Amenofi</a:t>
            </a:r>
            <a:r>
              <a:rPr lang="en-US" dirty="0" smtClean="0"/>
              <a:t> IV (1377-1358 </a:t>
            </a:r>
            <a:r>
              <a:rPr lang="en-US" dirty="0" err="1" smtClean="0"/>
              <a:t>a.C</a:t>
            </a:r>
            <a:r>
              <a:rPr lang="en-US" dirty="0" smtClean="0"/>
              <a:t>.) </a:t>
            </a:r>
            <a:r>
              <a:rPr lang="en-US" dirty="0" err="1" smtClean="0"/>
              <a:t>tenta</a:t>
            </a:r>
            <a:r>
              <a:rPr lang="en-US" dirty="0" smtClean="0"/>
              <a:t> di </a:t>
            </a:r>
            <a:r>
              <a:rPr lang="en-US" dirty="0" err="1" smtClean="0"/>
              <a:t>imporre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riforma</a:t>
            </a:r>
            <a:r>
              <a:rPr lang="en-US" dirty="0" smtClean="0"/>
              <a:t> di MONOTEISMO, </a:t>
            </a:r>
            <a:r>
              <a:rPr lang="en-US" dirty="0" err="1" smtClean="0"/>
              <a:t>fondata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culto</a:t>
            </a:r>
            <a:r>
              <a:rPr lang="en-US" dirty="0" smtClean="0"/>
              <a:t> del </a:t>
            </a:r>
            <a:r>
              <a:rPr lang="en-US" dirty="0" err="1" smtClean="0"/>
              <a:t>dio</a:t>
            </a:r>
            <a:r>
              <a:rPr lang="en-US" dirty="0" smtClean="0"/>
              <a:t> sole ATON.</a:t>
            </a:r>
          </a:p>
          <a:p>
            <a:r>
              <a:rPr lang="en-US" dirty="0" err="1" smtClean="0"/>
              <a:t>Amenofi</a:t>
            </a:r>
            <a:r>
              <a:rPr lang="en-US" dirty="0" smtClean="0"/>
              <a:t> cambia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proprio</a:t>
            </a:r>
            <a:r>
              <a:rPr lang="en-US" dirty="0" smtClean="0"/>
              <a:t> </a:t>
            </a:r>
            <a:r>
              <a:rPr lang="en-US" dirty="0" err="1" smtClean="0"/>
              <a:t>nome</a:t>
            </a:r>
            <a:r>
              <a:rPr lang="en-US" dirty="0" smtClean="0"/>
              <a:t> in EKHNATON (</a:t>
            </a:r>
            <a:r>
              <a:rPr lang="en-US" dirty="0" err="1" smtClean="0"/>
              <a:t>gradito</a:t>
            </a:r>
            <a:r>
              <a:rPr lang="en-US" dirty="0" smtClean="0"/>
              <a:t> ad Aton).</a:t>
            </a:r>
          </a:p>
          <a:p>
            <a:r>
              <a:rPr lang="en-US" dirty="0" smtClean="0"/>
              <a:t>Fonda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nuova</a:t>
            </a:r>
            <a:r>
              <a:rPr lang="en-US" dirty="0" smtClean="0"/>
              <a:t> </a:t>
            </a:r>
            <a:r>
              <a:rPr lang="en-US" dirty="0" err="1" smtClean="0"/>
              <a:t>capitale</a:t>
            </a:r>
            <a:r>
              <a:rPr lang="en-US" dirty="0" smtClean="0"/>
              <a:t>, AKHETATON, </a:t>
            </a:r>
            <a:r>
              <a:rPr lang="en-US" dirty="0" err="1" smtClean="0"/>
              <a:t>orizzonte</a:t>
            </a:r>
            <a:r>
              <a:rPr lang="en-US" dirty="0" smtClean="0"/>
              <a:t> di Aton.</a:t>
            </a:r>
          </a:p>
          <a:p>
            <a:r>
              <a:rPr lang="en-US" dirty="0" err="1" smtClean="0"/>
              <a:t>Cancellazione</a:t>
            </a:r>
            <a:r>
              <a:rPr lang="en-US" dirty="0" smtClean="0"/>
              <a:t> di </a:t>
            </a:r>
            <a:r>
              <a:rPr lang="en-US" dirty="0" err="1" smtClean="0"/>
              <a:t>tutte</a:t>
            </a:r>
            <a:r>
              <a:rPr lang="en-US" dirty="0" smtClean="0"/>
              <a:t> le </a:t>
            </a:r>
            <a:r>
              <a:rPr lang="en-US" dirty="0" err="1" smtClean="0"/>
              <a:t>altr</a:t>
            </a:r>
            <a:r>
              <a:rPr lang="en-US" dirty="0" smtClean="0"/>
              <a:t> </a:t>
            </a:r>
            <a:r>
              <a:rPr lang="en-US" dirty="0" err="1" smtClean="0"/>
              <a:t>divinità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65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vita </a:t>
            </a:r>
            <a:r>
              <a:rPr lang="en-US" dirty="0" err="1" smtClean="0"/>
              <a:t>dopo</a:t>
            </a:r>
            <a:r>
              <a:rPr lang="en-US" dirty="0" smtClean="0"/>
              <a:t> la </a:t>
            </a:r>
            <a:r>
              <a:rPr lang="en-US" dirty="0" err="1" smtClean="0"/>
              <a:t>morte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antichi</a:t>
            </a:r>
            <a:r>
              <a:rPr lang="en-US" dirty="0" smtClean="0"/>
              <a:t> </a:t>
            </a:r>
            <a:r>
              <a:rPr lang="en-US" dirty="0" err="1" smtClean="0"/>
              <a:t>Egizi</a:t>
            </a:r>
            <a:r>
              <a:rPr lang="en-US" dirty="0" smtClean="0"/>
              <a:t> la </a:t>
            </a:r>
            <a:r>
              <a:rPr lang="en-US" dirty="0" err="1" smtClean="0"/>
              <a:t>morte</a:t>
            </a:r>
            <a:r>
              <a:rPr lang="en-US" dirty="0" smtClean="0"/>
              <a:t> non </a:t>
            </a:r>
            <a:r>
              <a:rPr lang="en-US" dirty="0" err="1" smtClean="0"/>
              <a:t>rappresentava</a:t>
            </a:r>
            <a:r>
              <a:rPr lang="en-US" dirty="0" smtClean="0"/>
              <a:t> un </a:t>
            </a:r>
            <a:r>
              <a:rPr lang="en-US" dirty="0" err="1" smtClean="0"/>
              <a:t>punto</a:t>
            </a:r>
            <a:r>
              <a:rPr lang="en-US" dirty="0" smtClean="0"/>
              <a:t> </a:t>
            </a:r>
            <a:r>
              <a:rPr lang="en-US" dirty="0" err="1" smtClean="0"/>
              <a:t>terminale</a:t>
            </a:r>
            <a:r>
              <a:rPr lang="en-US" dirty="0" smtClean="0"/>
              <a:t> </a:t>
            </a:r>
            <a:r>
              <a:rPr lang="en-US" dirty="0" err="1" smtClean="0"/>
              <a:t>dell’esistenza</a:t>
            </a:r>
            <a:r>
              <a:rPr lang="en-US" dirty="0" smtClean="0"/>
              <a:t> </a:t>
            </a:r>
            <a:r>
              <a:rPr lang="en-US" dirty="0" err="1" smtClean="0"/>
              <a:t>dell’individuo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Sopravviveva</a:t>
            </a:r>
            <a:r>
              <a:rPr lang="en-US" dirty="0" smtClean="0"/>
              <a:t> lo </a:t>
            </a:r>
            <a:r>
              <a:rPr lang="en-US" dirty="0" err="1" smtClean="0"/>
              <a:t>spirito</a:t>
            </a:r>
            <a:r>
              <a:rPr lang="en-US" dirty="0" smtClean="0"/>
              <a:t> </a:t>
            </a:r>
            <a:r>
              <a:rPr lang="en-US" dirty="0" err="1" smtClean="0"/>
              <a:t>vitale</a:t>
            </a:r>
            <a:r>
              <a:rPr lang="en-US" dirty="0" smtClean="0"/>
              <a:t> del </a:t>
            </a:r>
            <a:r>
              <a:rPr lang="en-US" dirty="0" err="1" smtClean="0"/>
              <a:t>defunto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manteneva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forma, </a:t>
            </a:r>
            <a:r>
              <a:rPr lang="en-US" dirty="0" err="1" smtClean="0"/>
              <a:t>anche</a:t>
            </a:r>
            <a:r>
              <a:rPr lang="en-US" dirty="0" smtClean="0"/>
              <a:t> se </a:t>
            </a:r>
            <a:r>
              <a:rPr lang="en-US" dirty="0" err="1" smtClean="0"/>
              <a:t>attenuata</a:t>
            </a:r>
            <a:r>
              <a:rPr lang="en-US" dirty="0" smtClean="0"/>
              <a:t>, di </a:t>
            </a:r>
            <a:r>
              <a:rPr lang="en-US" dirty="0" err="1" smtClean="0"/>
              <a:t>esistenza</a:t>
            </a:r>
            <a:endParaRPr lang="en-US" dirty="0" smtClean="0"/>
          </a:p>
          <a:p>
            <a:r>
              <a:rPr lang="en-US" dirty="0" smtClean="0"/>
              <a:t>Il </a:t>
            </a:r>
            <a:r>
              <a:rPr lang="en-US" dirty="0" err="1" smtClean="0"/>
              <a:t>corpo</a:t>
            </a:r>
            <a:r>
              <a:rPr lang="en-US" dirty="0" smtClean="0"/>
              <a:t> </a:t>
            </a:r>
            <a:r>
              <a:rPr lang="en-US" dirty="0" err="1" smtClean="0"/>
              <a:t>doveva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conservato</a:t>
            </a:r>
            <a:r>
              <a:rPr lang="en-US" dirty="0" smtClean="0"/>
              <a:t> per </a:t>
            </a:r>
            <a:r>
              <a:rPr lang="en-US" dirty="0" err="1" smtClean="0"/>
              <a:t>permettere</a:t>
            </a:r>
            <a:r>
              <a:rPr lang="en-US" dirty="0" smtClean="0"/>
              <a:t> la vita </a:t>
            </a:r>
            <a:r>
              <a:rPr lang="en-US" dirty="0" err="1" smtClean="0"/>
              <a:t>nell’aldilà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50641" y="5202709"/>
            <a:ext cx="0" cy="4096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36500" y="5727821"/>
            <a:ext cx="2028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Mummificazione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018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casa del </a:t>
            </a:r>
            <a:r>
              <a:rPr lang="en-US" dirty="0" err="1" smtClean="0"/>
              <a:t>defunto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tomba</a:t>
            </a:r>
            <a:r>
              <a:rPr lang="en-US" dirty="0" smtClean="0"/>
              <a:t> </a:t>
            </a:r>
            <a:r>
              <a:rPr lang="en-US" dirty="0" err="1" smtClean="0"/>
              <a:t>rappresenta</a:t>
            </a:r>
            <a:r>
              <a:rPr lang="en-US" dirty="0" smtClean="0"/>
              <a:t> </a:t>
            </a:r>
            <a:r>
              <a:rPr lang="en-US" dirty="0" err="1" smtClean="0"/>
              <a:t>l’abitazione</a:t>
            </a:r>
            <a:r>
              <a:rPr lang="en-US" dirty="0" smtClean="0"/>
              <a:t> del </a:t>
            </a:r>
            <a:r>
              <a:rPr lang="en-US" dirty="0" err="1" smtClean="0"/>
              <a:t>defunto</a:t>
            </a:r>
            <a:endParaRPr lang="en-US" dirty="0" smtClean="0"/>
          </a:p>
          <a:p>
            <a:r>
              <a:rPr lang="en-US" dirty="0" smtClean="0"/>
              <a:t>Ha la </a:t>
            </a:r>
            <a:r>
              <a:rPr lang="en-US" dirty="0" err="1" smtClean="0"/>
              <a:t>struttura</a:t>
            </a:r>
            <a:r>
              <a:rPr lang="en-US" dirty="0" smtClean="0"/>
              <a:t> di </a:t>
            </a:r>
            <a:r>
              <a:rPr lang="en-US" dirty="0" err="1" smtClean="0"/>
              <a:t>una</a:t>
            </a:r>
            <a:r>
              <a:rPr lang="en-US" dirty="0" smtClean="0"/>
              <a:t> casa: parte per la vita </a:t>
            </a:r>
            <a:r>
              <a:rPr lang="en-US" dirty="0" err="1" smtClean="0"/>
              <a:t>sociale</a:t>
            </a:r>
            <a:r>
              <a:rPr lang="en-US" dirty="0" smtClean="0"/>
              <a:t> – </a:t>
            </a:r>
            <a:r>
              <a:rPr lang="en-US" dirty="0" err="1" smtClean="0"/>
              <a:t>venivano</a:t>
            </a:r>
            <a:r>
              <a:rPr lang="en-US" dirty="0" smtClean="0"/>
              <a:t> </a:t>
            </a:r>
            <a:r>
              <a:rPr lang="en-US" dirty="0" err="1" smtClean="0"/>
              <a:t>deposte</a:t>
            </a:r>
            <a:r>
              <a:rPr lang="en-US" dirty="0" smtClean="0"/>
              <a:t> le </a:t>
            </a:r>
            <a:r>
              <a:rPr lang="en-US" dirty="0" err="1" smtClean="0"/>
              <a:t>offerte</a:t>
            </a:r>
            <a:r>
              <a:rPr lang="en-US" dirty="0" smtClean="0"/>
              <a:t> e </a:t>
            </a:r>
            <a:r>
              <a:rPr lang="en-US" dirty="0" err="1" smtClean="0"/>
              <a:t>venivano</a:t>
            </a:r>
            <a:r>
              <a:rPr lang="en-US" dirty="0" smtClean="0"/>
              <a:t> </a:t>
            </a:r>
            <a:r>
              <a:rPr lang="en-US" dirty="0" err="1" smtClean="0"/>
              <a:t>fatti</a:t>
            </a:r>
            <a:r>
              <a:rPr lang="en-US" dirty="0" smtClean="0"/>
              <a:t> </a:t>
            </a:r>
            <a:r>
              <a:rPr lang="en-US" dirty="0" err="1" smtClean="0"/>
              <a:t>banchetti</a:t>
            </a:r>
            <a:r>
              <a:rPr lang="en-US" dirty="0" smtClean="0"/>
              <a:t> – e </a:t>
            </a:r>
            <a:r>
              <a:rPr lang="en-US" dirty="0" err="1" smtClean="0"/>
              <a:t>una</a:t>
            </a:r>
            <a:r>
              <a:rPr lang="en-US" dirty="0" smtClean="0"/>
              <a:t> parte </a:t>
            </a:r>
            <a:r>
              <a:rPr lang="en-US" dirty="0" err="1" smtClean="0"/>
              <a:t>più</a:t>
            </a:r>
            <a:r>
              <a:rPr lang="en-US" dirty="0" smtClean="0"/>
              <a:t> intima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accoglieva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corpo</a:t>
            </a:r>
            <a:r>
              <a:rPr lang="en-US" dirty="0" smtClean="0"/>
              <a:t> del </a:t>
            </a:r>
            <a:r>
              <a:rPr lang="en-US" dirty="0" err="1" smtClean="0"/>
              <a:t>defunto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defunto</a:t>
            </a:r>
            <a:r>
              <a:rPr lang="en-US" dirty="0" smtClean="0"/>
              <a:t> </a:t>
            </a:r>
            <a:r>
              <a:rPr lang="en-US" dirty="0" err="1" smtClean="0"/>
              <a:t>doveva</a:t>
            </a:r>
            <a:r>
              <a:rPr lang="en-US" dirty="0" smtClean="0"/>
              <a:t> </a:t>
            </a:r>
            <a:r>
              <a:rPr lang="en-US" dirty="0" err="1" smtClean="0"/>
              <a:t>essere</a:t>
            </a:r>
            <a:r>
              <a:rPr lang="en-US" dirty="0" smtClean="0"/>
              <a:t> </a:t>
            </a:r>
            <a:r>
              <a:rPr lang="en-US" dirty="0" err="1" smtClean="0"/>
              <a:t>nutrito</a:t>
            </a:r>
            <a:r>
              <a:rPr lang="en-US" dirty="0" smtClean="0"/>
              <a:t> e </a:t>
            </a:r>
            <a:r>
              <a:rPr lang="en-US" dirty="0" err="1" smtClean="0"/>
              <a:t>accudito</a:t>
            </a:r>
            <a:r>
              <a:rPr lang="en-US" dirty="0" smtClean="0"/>
              <a:t> e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defunto</a:t>
            </a:r>
            <a:r>
              <a:rPr lang="en-US" dirty="0" smtClean="0"/>
              <a:t> </a:t>
            </a:r>
            <a:r>
              <a:rPr lang="en-US" dirty="0" err="1" smtClean="0"/>
              <a:t>consumava</a:t>
            </a:r>
            <a:r>
              <a:rPr lang="en-US" dirty="0" smtClean="0"/>
              <a:t> le </a:t>
            </a:r>
            <a:r>
              <a:rPr lang="en-US" dirty="0" err="1" smtClean="0"/>
              <a:t>offerte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dirty="0" err="1" smtClean="0"/>
              <a:t>misterioso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30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POSIZIONE GEOGRAFICA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6" name="Immagine 5" descr="afrique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735981"/>
            <a:ext cx="6629057" cy="512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tomba</a:t>
            </a:r>
            <a:r>
              <a:rPr lang="en-US" dirty="0" smtClean="0"/>
              <a:t> del 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Tomba</a:t>
            </a:r>
            <a:r>
              <a:rPr lang="en-US" dirty="0" smtClean="0"/>
              <a:t> del re: </a:t>
            </a:r>
            <a:r>
              <a:rPr lang="en-US" dirty="0" err="1" smtClean="0"/>
              <a:t>Piramidi</a:t>
            </a:r>
            <a:endParaRPr lang="en-US" dirty="0" smtClean="0"/>
          </a:p>
          <a:p>
            <a:r>
              <a:rPr lang="en-US" dirty="0" err="1" smtClean="0"/>
              <a:t>Piramidi</a:t>
            </a:r>
            <a:r>
              <a:rPr lang="en-US" dirty="0" smtClean="0"/>
              <a:t> </a:t>
            </a:r>
            <a:r>
              <a:rPr lang="en-US" dirty="0" err="1" smtClean="0"/>
              <a:t>esprimono</a:t>
            </a:r>
            <a:r>
              <a:rPr lang="en-US" dirty="0" smtClean="0"/>
              <a:t> </a:t>
            </a:r>
            <a:r>
              <a:rPr lang="en-US" dirty="0" err="1" smtClean="0"/>
              <a:t>l’immagine</a:t>
            </a:r>
            <a:r>
              <a:rPr lang="en-US" dirty="0" smtClean="0"/>
              <a:t> di un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divino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vuole</a:t>
            </a:r>
            <a:r>
              <a:rPr lang="en-US" dirty="0" smtClean="0"/>
              <a:t> </a:t>
            </a:r>
            <a:r>
              <a:rPr lang="en-US" dirty="0" err="1" smtClean="0"/>
              <a:t>dimostrare</a:t>
            </a:r>
            <a:r>
              <a:rPr lang="en-US" dirty="0" smtClean="0"/>
              <a:t> di non </a:t>
            </a:r>
            <a:r>
              <a:rPr lang="en-US" dirty="0" err="1" smtClean="0"/>
              <a:t>avere</a:t>
            </a:r>
            <a:r>
              <a:rPr lang="en-US" dirty="0" smtClean="0"/>
              <a:t> </a:t>
            </a:r>
            <a:r>
              <a:rPr lang="en-US" dirty="0" err="1" smtClean="0"/>
              <a:t>rivali</a:t>
            </a:r>
            <a:r>
              <a:rPr lang="en-US" dirty="0" smtClean="0"/>
              <a:t> </a:t>
            </a:r>
            <a:r>
              <a:rPr lang="en-US" dirty="0" err="1" smtClean="0"/>
              <a:t>sulla</a:t>
            </a:r>
            <a:r>
              <a:rPr lang="en-US" dirty="0" smtClean="0"/>
              <a:t> terra</a:t>
            </a:r>
          </a:p>
          <a:p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luogo</a:t>
            </a:r>
            <a:r>
              <a:rPr lang="en-US" dirty="0" smtClean="0"/>
              <a:t> in cui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sovrano</a:t>
            </a:r>
            <a:r>
              <a:rPr lang="en-US" dirty="0" smtClean="0"/>
              <a:t> continua a </a:t>
            </a:r>
            <a:r>
              <a:rPr lang="en-US" dirty="0" err="1" smtClean="0"/>
              <a:t>vivere</a:t>
            </a:r>
            <a:r>
              <a:rPr lang="en-US" dirty="0" smtClean="0"/>
              <a:t> e a </a:t>
            </a:r>
            <a:r>
              <a:rPr lang="en-US" dirty="0" err="1" smtClean="0"/>
              <a:t>proteggere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sudditi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dimora</a:t>
            </a:r>
            <a:r>
              <a:rPr lang="en-US" dirty="0" smtClean="0"/>
              <a:t>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rimanere</a:t>
            </a:r>
            <a:r>
              <a:rPr lang="en-US" dirty="0" smtClean="0"/>
              <a:t> </a:t>
            </a:r>
            <a:r>
              <a:rPr lang="en-US" dirty="0" err="1" smtClean="0"/>
              <a:t>integra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 </a:t>
            </a:r>
            <a:r>
              <a:rPr lang="en-US" dirty="0" err="1" smtClean="0"/>
              <a:t>eterna</a:t>
            </a:r>
            <a:r>
              <a:rPr lang="en-US" dirty="0" smtClean="0"/>
              <a:t> </a:t>
            </a:r>
            <a:r>
              <a:rPr lang="en-US" dirty="0" err="1" smtClean="0"/>
              <a:t>perchè</a:t>
            </a:r>
            <a:r>
              <a:rPr lang="en-US" dirty="0" smtClean="0"/>
              <a:t> ad </a:t>
            </a:r>
            <a:r>
              <a:rPr lang="en-US" dirty="0" err="1" smtClean="0"/>
              <a:t>essa</a:t>
            </a:r>
            <a:r>
              <a:rPr lang="en-US" dirty="0" smtClean="0"/>
              <a:t>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legata</a:t>
            </a:r>
            <a:r>
              <a:rPr lang="en-US" dirty="0" smtClean="0"/>
              <a:t> la vita del </a:t>
            </a:r>
            <a:r>
              <a:rPr lang="en-US" dirty="0" err="1" smtClean="0"/>
              <a:t>defunto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5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POSIZIONE GEOGRAFICA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Carta-fis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1735981"/>
            <a:ext cx="5955135" cy="512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POSIZIONE GEOGRAFICA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InstabileMedioOriente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838"/>
            <a:ext cx="9143999" cy="501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SATELLITE</a:t>
            </a:r>
            <a:endParaRPr lang="it-IT" dirty="0"/>
          </a:p>
        </p:txBody>
      </p:sp>
      <p:pic>
        <p:nvPicPr>
          <p:cNvPr id="3" name="Immagine 2" descr="Mediterranean_Sea_16.61811E_38.99124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30547"/>
            <a:ext cx="9144000" cy="502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PO’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DATI…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9509" y="1557615"/>
            <a:ext cx="7691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/>
              <a:t>Il fiume Nilo nasce dai grandi laghi equatoriali dell’Africa e dalle montagne dell’Etiopia e scorre in direzione Nord, verso il Mediterraneo. Per un primo tratto il suo corso è tumultuoso, ma poi a circa 1200 km dal mare, superata l’ultima </a:t>
            </a:r>
            <a:r>
              <a:rPr lang="it-IT" sz="3000" b="1" dirty="0" smtClean="0"/>
              <a:t>cataratta</a:t>
            </a:r>
            <a:r>
              <a:rPr lang="it-IT" sz="3000" dirty="0" smtClean="0"/>
              <a:t>, il fiume scorre lento e fangoso, fino al delta, dove si frammenta in numerosi bracci. 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epuscol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repuscolo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Crepuscol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1101</TotalTime>
  <Words>1786</Words>
  <Application>Microsoft Macintosh PowerPoint</Application>
  <PresentationFormat>On-screen Show (4:3)</PresentationFormat>
  <Paragraphs>169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Crepuscolo</vt:lpstr>
      <vt:lpstr>L’EGITTO </vt:lpstr>
      <vt:lpstr>CHE COSA SAPPIAMO GIA’?</vt:lpstr>
      <vt:lpstr>Dalle Storie di Erodoto (1)</vt:lpstr>
      <vt:lpstr>Dalle Storie di Erodoto (2)</vt:lpstr>
      <vt:lpstr>LA POSIZIONE GEOGRAFICA (1)</vt:lpstr>
      <vt:lpstr>LA POSIZIONE GEOGRAFICA (2)</vt:lpstr>
      <vt:lpstr>LA POSIZIONE GEOGRAFICA (3)</vt:lpstr>
      <vt:lpstr>DAL SATELLITE</vt:lpstr>
      <vt:lpstr>UN PO’ DI DATI…</vt:lpstr>
      <vt:lpstr>LA DIVISIONE DELL’EGITTO</vt:lpstr>
      <vt:lpstr>ALTO E BASSO EGITTO</vt:lpstr>
      <vt:lpstr>IL NILO</vt:lpstr>
      <vt:lpstr>DALL’AEREO</vt:lpstr>
      <vt:lpstr>IL DELTA  </vt:lpstr>
      <vt:lpstr>IL DELTA DAL SATELLITE</vt:lpstr>
      <vt:lpstr>IL REGIME DEL NILO</vt:lpstr>
      <vt:lpstr>LA REGOLARITA’ DEL NILO</vt:lpstr>
      <vt:lpstr>IL PAESE DEI CANALI </vt:lpstr>
      <vt:lpstr>REGNI E PERIODI INTERMEDI</vt:lpstr>
      <vt:lpstr>CONOSCENZA DELLA STORIA EGIZIA</vt:lpstr>
      <vt:lpstr>LE FASI DELLA STORIA EGIZIA</vt:lpstr>
      <vt:lpstr>ANTICO REGNO 2650-2200 a.C.</vt:lpstr>
      <vt:lpstr>PowerPoint Presentation</vt:lpstr>
      <vt:lpstr>PRIMO PERIODO INTERMEDIO 2200 – 2040 a.C.</vt:lpstr>
      <vt:lpstr>Da un antico papiro...</vt:lpstr>
      <vt:lpstr>MEDIO REGNO 2040– 1786 a.C.</vt:lpstr>
      <vt:lpstr>SECONDO PERIODO INTERMEDIO 1786 – 1570 a.C.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NUOVO REGNO 1570– 1085 a.C.</vt:lpstr>
      <vt:lpstr>NUOVO REGNO 1570– 1085 a.C.</vt:lpstr>
      <vt:lpstr>NUOVO REGNO 1570– 1085 a.C.</vt:lpstr>
      <vt:lpstr>NUOVO REGNO 1570– 1085 a.C.</vt:lpstr>
      <vt:lpstr>DECADENZA </vt:lpstr>
      <vt:lpstr>LA SOCIETÀ EGIZIA</vt:lpstr>
      <vt:lpstr>FARAONE, IL DIO-RE </vt:lpstr>
      <vt:lpstr>FARAONE, IL DIO-RE </vt:lpstr>
      <vt:lpstr>FARAONE, IL DIO-RE </vt:lpstr>
      <vt:lpstr>PowerPoint Presentation</vt:lpstr>
      <vt:lpstr>Compito del faraone</vt:lpstr>
      <vt:lpstr>FARAONE SIGNORE DELLA GUERRA</vt:lpstr>
      <vt:lpstr>La religione egizia</vt:lpstr>
      <vt:lpstr>Divinità e potere dei faraoni</vt:lpstr>
      <vt:lpstr>Riforma di Amenofi IV</vt:lpstr>
      <vt:lpstr>La vita dopo la morte </vt:lpstr>
      <vt:lpstr>La casa del defunto</vt:lpstr>
      <vt:lpstr>La tomba del Re</vt:lpstr>
    </vt:vector>
  </TitlesOfParts>
  <Company>Liceo MALPIGHI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L’EGITTO </dc:title>
  <dc:creator>Mara Ferroni</dc:creator>
  <cp:lastModifiedBy>cecilia</cp:lastModifiedBy>
  <cp:revision>36</cp:revision>
  <dcterms:created xsi:type="dcterms:W3CDTF">2016-11-16T06:32:51Z</dcterms:created>
  <dcterms:modified xsi:type="dcterms:W3CDTF">2016-12-01T21:15:36Z</dcterms:modified>
</cp:coreProperties>
</file>