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A4E9-6D5A-48A9-8847-65546BF3E6C9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B4E-12A4-4AD0-8D67-F17C141FF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16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A4E9-6D5A-48A9-8847-65546BF3E6C9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B4E-12A4-4AD0-8D67-F17C141FF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61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A4E9-6D5A-48A9-8847-65546BF3E6C9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B4E-12A4-4AD0-8D67-F17C141FF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75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A4E9-6D5A-48A9-8847-65546BF3E6C9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B4E-12A4-4AD0-8D67-F17C141FF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94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A4E9-6D5A-48A9-8847-65546BF3E6C9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B4E-12A4-4AD0-8D67-F17C141FF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54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A4E9-6D5A-48A9-8847-65546BF3E6C9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B4E-12A4-4AD0-8D67-F17C141FF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53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A4E9-6D5A-48A9-8847-65546BF3E6C9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B4E-12A4-4AD0-8D67-F17C141FF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05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A4E9-6D5A-48A9-8847-65546BF3E6C9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B4E-12A4-4AD0-8D67-F17C141FF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05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A4E9-6D5A-48A9-8847-65546BF3E6C9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B4E-12A4-4AD0-8D67-F17C141FF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7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A4E9-6D5A-48A9-8847-65546BF3E6C9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B4E-12A4-4AD0-8D67-F17C141FF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57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A4E9-6D5A-48A9-8847-65546BF3E6C9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B4E-12A4-4AD0-8D67-F17C141FF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58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A4E9-6D5A-48A9-8847-65546BF3E6C9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3CB4E-12A4-4AD0-8D67-F17C141FF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7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-1"/>
            <a:ext cx="12287250" cy="8191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20704" y="3310919"/>
            <a:ext cx="638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ENGLAND </a:t>
            </a:r>
            <a:r>
              <a:rPr lang="it-IT" sz="4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AFTER THE CONQUEST</a:t>
            </a:r>
            <a:endParaRPr lang="it-IT" sz="4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26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1146629"/>
          </a:xfrm>
          <a:prstGeom prst="rect">
            <a:avLst/>
          </a:prstGeom>
          <a:solidFill>
            <a:srgbClr val="CC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"/>
            <a:ext cx="952367" cy="11104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03086" y="206678"/>
            <a:ext cx="757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HENRY II </a:t>
            </a:r>
            <a:r>
              <a:rPr lang="it-IT" sz="4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FRANCE</a:t>
            </a:r>
            <a:endParaRPr lang="it-IT" sz="4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1549240"/>
            <a:ext cx="1207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Thanks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to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his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Angevin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origins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Henry II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was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also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lord of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vast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territories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in France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1" y="2072460"/>
            <a:ext cx="3636153" cy="478554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>
            <a:off x="7098632" y="2225842"/>
            <a:ext cx="469231" cy="74595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880794" y="3125182"/>
            <a:ext cx="8398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England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its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history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are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inextricably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tied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with 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France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880794" y="6020782"/>
            <a:ext cx="479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Angevin</a:t>
            </a:r>
            <a:r>
              <a:rPr lang="it-IT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possessions</a:t>
            </a:r>
            <a:r>
              <a:rPr lang="it-IT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in France – XII </a:t>
            </a:r>
            <a:r>
              <a:rPr lang="it-IT" sz="2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century</a:t>
            </a:r>
            <a:endParaRPr lang="it-IT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60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1146629"/>
          </a:xfrm>
          <a:prstGeom prst="rect">
            <a:avLst/>
          </a:prstGeom>
          <a:solidFill>
            <a:srgbClr val="CC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"/>
            <a:ext cx="952367" cy="11104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03086" y="206678"/>
            <a:ext cx="9496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KING RICHARD and JOHN LACKLAND</a:t>
            </a:r>
            <a:endParaRPr lang="it-IT" sz="4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3453" y="1295240"/>
            <a:ext cx="6485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Henry II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died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in 1189 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53335" y="2300738"/>
            <a:ext cx="3242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RICHARD I «LIONHEART»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1998593" y="1818460"/>
            <a:ext cx="352111" cy="52633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2" y="3254845"/>
            <a:ext cx="2663992" cy="3551989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3795964" y="2566419"/>
            <a:ext cx="583531" cy="4227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993105" y="2516181"/>
            <a:ext cx="678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Spent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most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his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reign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abroad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fighting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wars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Freccia in giù 19"/>
          <p:cNvSpPr/>
          <p:nvPr/>
        </p:nvSpPr>
        <p:spPr>
          <a:xfrm>
            <a:off x="8207948" y="3199402"/>
            <a:ext cx="352111" cy="52633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951415" y="3885733"/>
            <a:ext cx="486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His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brother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JOHN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took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his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place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2" name="Freccia in giù 21"/>
          <p:cNvSpPr/>
          <p:nvPr/>
        </p:nvSpPr>
        <p:spPr>
          <a:xfrm>
            <a:off x="8207949" y="4607792"/>
            <a:ext cx="352111" cy="52633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951413" y="5426167"/>
            <a:ext cx="5201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When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Richard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died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in 1199, the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barons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chose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John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King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3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1146629"/>
          </a:xfrm>
          <a:prstGeom prst="rect">
            <a:avLst/>
          </a:prstGeom>
          <a:solidFill>
            <a:srgbClr val="CC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"/>
            <a:ext cx="952367" cy="11104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03086" y="206678"/>
            <a:ext cx="9496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KING RICHARD and JOHN LACKLAND</a:t>
            </a:r>
            <a:endParaRPr lang="it-IT" sz="4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08942" y="1353307"/>
            <a:ext cx="6485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John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soon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became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extremely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unpopular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02341" y="2267707"/>
            <a:ext cx="1118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Despite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expensive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military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campaigns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he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lost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most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French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territories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8162853" y="2920812"/>
            <a:ext cx="310911" cy="61401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472987" y="3664707"/>
            <a:ext cx="495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Hence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his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nickname 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«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Lackland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»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27741" y="4579107"/>
            <a:ext cx="1118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Excessive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taxation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2447471" y="5187170"/>
            <a:ext cx="322942" cy="61267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1103086" y="5961795"/>
            <a:ext cx="6485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BARONS REBELLED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against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him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!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26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17" grpId="0"/>
      <p:bldP spid="18" grpId="0"/>
      <p:bldP spid="6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1146629"/>
          </a:xfrm>
          <a:prstGeom prst="rect">
            <a:avLst/>
          </a:prstGeom>
          <a:solidFill>
            <a:srgbClr val="CC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"/>
            <a:ext cx="952367" cy="11104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03086" y="206678"/>
            <a:ext cx="9496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MAGNA CARTA</a:t>
            </a:r>
            <a:endParaRPr lang="it-IT" sz="4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136729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John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was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forced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to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sign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document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that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shaped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the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history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England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122336" y="2389825"/>
            <a:ext cx="5458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MAGNA CARTA LIBERTATUM</a:t>
            </a:r>
          </a:p>
          <a:p>
            <a:pPr algn="ctr"/>
            <a:r>
              <a:rPr lang="it-IT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1215</a:t>
            </a:r>
            <a:endParaRPr lang="it-IT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48057" y="4665509"/>
            <a:ext cx="1118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HABEAS CORPUS  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[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Prohibition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arbitrary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imprisonment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]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515649" y="3878109"/>
            <a:ext cx="716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introduced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limitation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to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royal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power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such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73457" y="5452909"/>
            <a:ext cx="1118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Baronial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oversight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on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taxation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193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1146629"/>
          </a:xfrm>
          <a:prstGeom prst="rect">
            <a:avLst/>
          </a:prstGeom>
          <a:solidFill>
            <a:srgbClr val="CC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"/>
            <a:ext cx="952367" cy="11104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03086" y="206678"/>
            <a:ext cx="9496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KEY ISSUES</a:t>
            </a:r>
            <a:endParaRPr lang="it-IT" sz="4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01697" y="2162940"/>
            <a:ext cx="111886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KING vs BARONS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KING vs CHURCH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ENGLAND and FRANCE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88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1146629"/>
          </a:xfrm>
          <a:prstGeom prst="rect">
            <a:avLst/>
          </a:prstGeom>
          <a:solidFill>
            <a:srgbClr val="CC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"/>
            <a:ext cx="952367" cy="11104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03086" y="206678"/>
            <a:ext cx="757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TROUBLESOME SUCCESSION</a:t>
            </a:r>
            <a:endParaRPr lang="it-IT" sz="4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92512" y="1451078"/>
            <a:ext cx="860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WILLIAM I «THE CONQUEROR» (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Reign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1066 -1087)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2511" y="2101745"/>
            <a:ext cx="860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WILLIAM II «RUFUS» (1087 - 1100)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676400" y="2753120"/>
            <a:ext cx="860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HENRY I (1100 - 1135)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5841995" y="3227666"/>
            <a:ext cx="508000" cy="725714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965195" y="4049283"/>
            <a:ext cx="1026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His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legitimate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heir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died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his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daughter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Matilda</a:t>
            </a:r>
            <a:r>
              <a:rPr lang="it-IT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claimed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the crown,</a:t>
            </a:r>
          </a:p>
          <a:p>
            <a:pPr algn="ctr"/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but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Stephen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Henry’s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nephew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challenged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her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5841994" y="4988468"/>
            <a:ext cx="508000" cy="725714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986960" y="5776333"/>
            <a:ext cx="1026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CIVIL WAR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474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1146629"/>
          </a:xfrm>
          <a:prstGeom prst="rect">
            <a:avLst/>
          </a:prstGeom>
          <a:solidFill>
            <a:srgbClr val="CC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"/>
            <a:ext cx="952367" cy="11104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03086" y="206678"/>
            <a:ext cx="757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TROUBLESOME SUCCESSION</a:t>
            </a:r>
            <a:endParaRPr lang="it-IT" sz="4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92511" y="1893862"/>
            <a:ext cx="860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Neither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Stephen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nor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Matilda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were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able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to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prevail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5587997" y="2599381"/>
            <a:ext cx="508000" cy="725714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522791" y="3687535"/>
            <a:ext cx="66384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CROWN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lost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prestige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and authority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BARONS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gained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MORE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06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1146629"/>
          </a:xfrm>
          <a:prstGeom prst="rect">
            <a:avLst/>
          </a:prstGeom>
          <a:solidFill>
            <a:srgbClr val="CC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"/>
            <a:ext cx="952367" cy="11104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03086" y="206678"/>
            <a:ext cx="757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TROUBLESOME SUCCESSION</a:t>
            </a:r>
            <a:endParaRPr lang="it-IT" sz="4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78830" y="1653230"/>
            <a:ext cx="10034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was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agreed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that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Stephen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would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keep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the crown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until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his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death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</a:p>
          <a:p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that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Henry of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Anjou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Matilda’s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son)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would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then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succeed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him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5841999" y="3544826"/>
            <a:ext cx="508000" cy="725714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792512" y="4777141"/>
            <a:ext cx="8606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HENRY II PLANTAGENET</a:t>
            </a:r>
          </a:p>
          <a:p>
            <a:pPr algn="ctr"/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(r. 1153-1189)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60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1146629"/>
          </a:xfrm>
          <a:prstGeom prst="rect">
            <a:avLst/>
          </a:prstGeom>
          <a:solidFill>
            <a:srgbClr val="CC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"/>
            <a:ext cx="952367" cy="11104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03086" y="206678"/>
            <a:ext cx="757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HENRY II – THE REFORMER</a:t>
            </a:r>
            <a:endParaRPr lang="it-IT" sz="4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39651" y="2613304"/>
            <a:ext cx="7595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Henry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wanted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to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give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strength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royal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power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after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years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anarchy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3" y="1653230"/>
            <a:ext cx="3614554" cy="4703056"/>
          </a:xfrm>
          <a:prstGeom prst="rect">
            <a:avLst/>
          </a:prstGeom>
        </p:spPr>
      </p:pic>
      <p:sp>
        <p:nvSpPr>
          <p:cNvPr id="11" name="Freccia in giù 10"/>
          <p:cNvSpPr/>
          <p:nvPr/>
        </p:nvSpPr>
        <p:spPr>
          <a:xfrm>
            <a:off x="7983620" y="4004758"/>
            <a:ext cx="508000" cy="725714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624677" y="5034086"/>
            <a:ext cx="122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HOW?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6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1146629"/>
          </a:xfrm>
          <a:prstGeom prst="rect">
            <a:avLst/>
          </a:prstGeom>
          <a:solidFill>
            <a:srgbClr val="CC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"/>
            <a:ext cx="952367" cy="11104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03086" y="206678"/>
            <a:ext cx="757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HENRY II – THE REFORMER</a:t>
            </a:r>
            <a:endParaRPr lang="it-IT" sz="4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3452" y="1831251"/>
            <a:ext cx="1127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 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REDUCTION of the POWER of BARONS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1606883" y="2354471"/>
            <a:ext cx="508000" cy="725714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04494" y="3210872"/>
            <a:ext cx="153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Scutage</a:t>
            </a:r>
            <a:endParaRPr lang="it-IT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2740525" y="3318394"/>
            <a:ext cx="1275348" cy="3081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153661" y="2779984"/>
            <a:ext cx="7252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substitution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of the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traditional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military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service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they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owed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to the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king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knights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barons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could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pay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him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 sum of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money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7548524" y="4183027"/>
            <a:ext cx="493295" cy="57847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153661" y="4932948"/>
            <a:ext cx="8363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Safer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for the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barons</a:t>
            </a:r>
            <a:endParaRPr lang="it-IT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king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could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use the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money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to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hire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mercenaries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become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more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militarily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independent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from the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barons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3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" grpId="0" animBg="1"/>
      <p:bldP spid="11" grpId="0"/>
      <p:bldP spid="3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1146629"/>
          </a:xfrm>
          <a:prstGeom prst="rect">
            <a:avLst/>
          </a:prstGeom>
          <a:solidFill>
            <a:srgbClr val="CC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"/>
            <a:ext cx="952367" cy="11104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03086" y="206678"/>
            <a:ext cx="757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HENRY II – THE REFORMER</a:t>
            </a:r>
            <a:endParaRPr lang="it-IT" sz="4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3452" y="1831251"/>
            <a:ext cx="1127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 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STRONGER, MORE EFFICIENT SYSTEM of JUSTICE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4109451" y="2354471"/>
            <a:ext cx="508000" cy="594909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78852" y="2999651"/>
            <a:ext cx="1127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Travelling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judges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sent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to the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counties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78852" y="3823337"/>
            <a:ext cx="315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COMMON LAW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3868630" y="3954142"/>
            <a:ext cx="2045368" cy="2616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319252" y="3848737"/>
            <a:ext cx="315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Why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«common»?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17" name="Connettore 2 16"/>
          <p:cNvCxnSpPr>
            <a:stCxn id="15" idx="2"/>
          </p:cNvCxnSpPr>
          <p:nvPr/>
        </p:nvCxnSpPr>
        <p:spPr>
          <a:xfrm flipH="1">
            <a:off x="7892716" y="4371957"/>
            <a:ext cx="2005" cy="819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344653" y="5271137"/>
            <a:ext cx="503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Because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was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used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everywhere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Freccia in giù 18"/>
          <p:cNvSpPr/>
          <p:nvPr/>
        </p:nvSpPr>
        <p:spPr>
          <a:xfrm>
            <a:off x="1895641" y="4247835"/>
            <a:ext cx="517358" cy="6024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1249946" y="4850267"/>
            <a:ext cx="50673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Based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Custom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Comparison</a:t>
            </a:r>
            <a:endParaRPr lang="it-IT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Previous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cases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decisions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317248" y="5794357"/>
            <a:ext cx="5535193" cy="78691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7659436" y="5926205"/>
            <a:ext cx="362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STILL USED TODAY!</a:t>
            </a:r>
            <a:endParaRPr lang="it-IT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784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5" grpId="0" animBg="1"/>
      <p:bldP spid="15" grpId="0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1146629"/>
          </a:xfrm>
          <a:prstGeom prst="rect">
            <a:avLst/>
          </a:prstGeom>
          <a:solidFill>
            <a:srgbClr val="CC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"/>
            <a:ext cx="952367" cy="11104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03086" y="206678"/>
            <a:ext cx="757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HENRY II – THE REFORMER</a:t>
            </a:r>
            <a:endParaRPr lang="it-IT" sz="4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3452" y="1831251"/>
            <a:ext cx="1127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 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REDUCTION of the POWER of 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CHURCH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1606883" y="2354471"/>
            <a:ext cx="508000" cy="725714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03086" y="3088159"/>
            <a:ext cx="2949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Constitution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Clarendon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(1164)</a:t>
            </a:r>
            <a:endParaRPr lang="it-IT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4253640" y="3351558"/>
            <a:ext cx="1275348" cy="3081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096000" y="2872714"/>
            <a:ext cx="5863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Members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of the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clergy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who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committed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crimes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were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to be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judged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by the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King’s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Court first,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then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by the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ecclesial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court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8432895" y="4386523"/>
            <a:ext cx="493295" cy="57847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662998" y="5029687"/>
            <a:ext cx="7529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This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measure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was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aimed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at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reducing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the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Church’s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privileges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and to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extend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royal</a:t>
            </a:r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control 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over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it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99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" grpId="0" animBg="1"/>
      <p:bldP spid="11" grpId="0"/>
      <p:bldP spid="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1146629"/>
          </a:xfrm>
          <a:prstGeom prst="rect">
            <a:avLst/>
          </a:prstGeom>
          <a:solidFill>
            <a:srgbClr val="CC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"/>
            <a:ext cx="952367" cy="11104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03086" y="206678"/>
            <a:ext cx="757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HENRY II – THE REFORMER</a:t>
            </a:r>
            <a:endParaRPr lang="it-IT" sz="4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3453" y="1549240"/>
            <a:ext cx="6485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Church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opposed</a:t>
            </a:r>
            <a:r>
              <a:rPr lang="it-IT" sz="28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King’s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strategy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53335" y="2554738"/>
            <a:ext cx="3242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THOMAS BECKET</a:t>
            </a:r>
          </a:p>
          <a:p>
            <a:pPr algn="ctr"/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(1118-1170)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1998593" y="2072460"/>
            <a:ext cx="352111" cy="52633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489869" y="2491773"/>
            <a:ext cx="76632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Formerly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the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King’s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Chancellor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and friend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then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Archbishop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of Canterbury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Abandoned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the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King’s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cause and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sided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with the Pope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Killed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in the Canterbury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cathedral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by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four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of the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King’s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knights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Miracles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were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attributed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to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him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after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his</a:t>
            </a:r>
            <a:r>
              <a:rPr lang="it-IT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death</a:t>
            </a: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8194472" y="5600316"/>
            <a:ext cx="393207" cy="60692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769760" y="6257527"/>
            <a:ext cx="324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PILGRIMAGES</a:t>
            </a:r>
            <a:endParaRPr lang="it-IT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5" y="3508845"/>
            <a:ext cx="4394004" cy="327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516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Andalus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Edoardo</dc:creator>
  <cp:lastModifiedBy>Edoardo</cp:lastModifiedBy>
  <cp:revision>34</cp:revision>
  <dcterms:created xsi:type="dcterms:W3CDTF">2016-02-09T11:03:44Z</dcterms:created>
  <dcterms:modified xsi:type="dcterms:W3CDTF">2016-02-10T23:32:19Z</dcterms:modified>
</cp:coreProperties>
</file>