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98" r:id="rId2"/>
    <p:sldId id="296" r:id="rId3"/>
    <p:sldId id="297" r:id="rId4"/>
    <p:sldId id="258" r:id="rId5"/>
    <p:sldId id="279" r:id="rId6"/>
    <p:sldId id="305" r:id="rId7"/>
    <p:sldId id="270" r:id="rId8"/>
    <p:sldId id="280" r:id="rId9"/>
    <p:sldId id="271" r:id="rId10"/>
    <p:sldId id="277" r:id="rId11"/>
    <p:sldId id="278" r:id="rId12"/>
    <p:sldId id="281" r:id="rId13"/>
    <p:sldId id="306" r:id="rId14"/>
    <p:sldId id="282" r:id="rId15"/>
    <p:sldId id="259" r:id="rId16"/>
    <p:sldId id="260" r:id="rId17"/>
    <p:sldId id="261" r:id="rId18"/>
    <p:sldId id="283" r:id="rId19"/>
    <p:sldId id="262" r:id="rId20"/>
    <p:sldId id="284" r:id="rId21"/>
    <p:sldId id="292" r:id="rId22"/>
    <p:sldId id="293" r:id="rId23"/>
    <p:sldId id="273" r:id="rId24"/>
    <p:sldId id="285" r:id="rId25"/>
    <p:sldId id="288" r:id="rId26"/>
    <p:sldId id="295" r:id="rId27"/>
    <p:sldId id="264" r:id="rId28"/>
    <p:sldId id="265" r:id="rId29"/>
    <p:sldId id="263" r:id="rId30"/>
    <p:sldId id="304" r:id="rId31"/>
    <p:sldId id="276" r:id="rId32"/>
    <p:sldId id="266" r:id="rId33"/>
    <p:sldId id="289" r:id="rId34"/>
    <p:sldId id="290" r:id="rId35"/>
    <p:sldId id="268" r:id="rId36"/>
    <p:sldId id="267" r:id="rId37"/>
    <p:sldId id="291" r:id="rId38"/>
    <p:sldId id="269" r:id="rId39"/>
    <p:sldId id="294" r:id="rId40"/>
    <p:sldId id="300" r:id="rId41"/>
    <p:sldId id="301" r:id="rId42"/>
    <p:sldId id="302" r:id="rId43"/>
    <p:sldId id="287" r:id="rId44"/>
    <p:sldId id="303" r:id="rId4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57" autoAdjust="0"/>
  </p:normalViewPr>
  <p:slideViewPr>
    <p:cSldViewPr snapToGrid="0" snapToObjects="1">
      <p:cViewPr>
        <p:scale>
          <a:sx n="74" d="100"/>
          <a:sy n="74" d="100"/>
        </p:scale>
        <p:origin x="-12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it-IT" smtClean="0"/>
              <a:t>Fare clic per modificare stile</a:t>
            </a:r>
            <a:endParaRPr lang="en-US" dirty="0"/>
          </a:p>
        </p:txBody>
      </p:sp>
      <p:sp>
        <p:nvSpPr>
          <p:cNvPr id="11" name="Date Placeholder 10"/>
          <p:cNvSpPr>
            <a:spLocks noGrp="1"/>
          </p:cNvSpPr>
          <p:nvPr>
            <p:ph type="dt" sz="half" idx="10"/>
          </p:nvPr>
        </p:nvSpPr>
        <p:spPr bwMode="black"/>
        <p:txBody>
          <a:bodyPr/>
          <a:lstStyle/>
          <a:p>
            <a:fld id="{D522A3E0-FCEC-8F4E-9FB3-0D75E8DF3665}" type="datetimeFigureOut">
              <a:rPr lang="it-IT" smtClean="0"/>
              <a:t>17/02/2016</a:t>
            </a:fld>
            <a:endParaRPr lang="it-IT"/>
          </a:p>
        </p:txBody>
      </p:sp>
      <p:sp>
        <p:nvSpPr>
          <p:cNvPr id="17" name="Slide Number Placeholder 16"/>
          <p:cNvSpPr>
            <a:spLocks noGrp="1"/>
          </p:cNvSpPr>
          <p:nvPr>
            <p:ph type="sldNum" sz="quarter" idx="11"/>
          </p:nvPr>
        </p:nvSpPr>
        <p:spPr/>
        <p:txBody>
          <a:bodyPr/>
          <a:lstStyle/>
          <a:p>
            <a:fld id="{C3A1DBE6-AF24-0B40-9DC2-6CE252779BE2}" type="slidenum">
              <a:rPr lang="it-IT" smtClean="0"/>
              <a:t>‹N›</a:t>
            </a:fld>
            <a:endParaRPr lang="it-IT"/>
          </a:p>
        </p:txBody>
      </p:sp>
      <p:sp>
        <p:nvSpPr>
          <p:cNvPr id="19" name="Footer Placeholder 1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522A3E0-FCEC-8F4E-9FB3-0D75E8DF366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A1DBE6-AF24-0B40-9DC2-6CE252779BE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522A3E0-FCEC-8F4E-9FB3-0D75E8DF3665}" type="datetimeFigureOut">
              <a:rPr lang="it-IT" smtClean="0"/>
              <a:t>17/02/2016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3A1DBE6-AF24-0B40-9DC2-6CE252779BE2}" type="slidenum">
              <a:rPr lang="it-IT" smtClean="0"/>
              <a:t>‹N›</a:t>
            </a:fld>
            <a:endParaRPr lang="it-IT"/>
          </a:p>
        </p:txBody>
      </p:sp>
      <p:sp>
        <p:nvSpPr>
          <p:cNvPr id="2" name="Vertical Title 1"/>
          <p:cNvSpPr>
            <a:spLocks noGrp="1"/>
          </p:cNvSpPr>
          <p:nvPr>
            <p:ph type="title" orient="vert"/>
          </p:nvPr>
        </p:nvSpPr>
        <p:spPr>
          <a:xfrm>
            <a:off x="7239000" y="914401"/>
            <a:ext cx="926980" cy="5029200"/>
          </a:xfrm>
        </p:spPr>
        <p:txBody>
          <a:bodyPr vert="eaVert"/>
          <a:lstStyle/>
          <a:p>
            <a:r>
              <a:rPr lang="it-IT" smtClean="0"/>
              <a:t>Fare clic per modificare stile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Title 8"/>
          <p:cNvSpPr>
            <a:spLocks noGrp="1"/>
          </p:cNvSpPr>
          <p:nvPr>
            <p:ph type="title"/>
          </p:nvPr>
        </p:nvSpPr>
        <p:spPr/>
        <p:txBody>
          <a:bodyPr/>
          <a:lstStyle/>
          <a:p>
            <a:r>
              <a:rPr lang="it-IT" smtClean="0"/>
              <a:t>Fare clic per modificare stile</a:t>
            </a:r>
            <a:endParaRPr lang="en-US"/>
          </a:p>
        </p:txBody>
      </p:sp>
      <p:sp>
        <p:nvSpPr>
          <p:cNvPr id="11" name="Date Placeholder 10"/>
          <p:cNvSpPr>
            <a:spLocks noGrp="1"/>
          </p:cNvSpPr>
          <p:nvPr>
            <p:ph type="dt" sz="half" idx="14"/>
          </p:nvPr>
        </p:nvSpPr>
        <p:spPr/>
        <p:txBody>
          <a:bodyPr/>
          <a:lstStyle/>
          <a:p>
            <a:fld id="{D522A3E0-FCEC-8F4E-9FB3-0D75E8DF3665}" type="datetimeFigureOut">
              <a:rPr lang="it-IT" smtClean="0"/>
              <a:t>17/02/2016</a:t>
            </a:fld>
            <a:endParaRPr lang="it-IT"/>
          </a:p>
        </p:txBody>
      </p:sp>
      <p:sp>
        <p:nvSpPr>
          <p:cNvPr id="12" name="Slide Number Placeholder 11"/>
          <p:cNvSpPr>
            <a:spLocks noGrp="1"/>
          </p:cNvSpPr>
          <p:nvPr>
            <p:ph type="sldNum" sz="quarter" idx="15"/>
          </p:nvPr>
        </p:nvSpPr>
        <p:spPr/>
        <p:txBody>
          <a:bodyPr/>
          <a:lstStyle/>
          <a:p>
            <a:fld id="{C3A1DBE6-AF24-0B40-9DC2-6CE252779BE2}" type="slidenum">
              <a:rPr lang="it-IT" smtClean="0"/>
              <a:t>‹N›</a:t>
            </a:fld>
            <a:endParaRPr lang="it-IT"/>
          </a:p>
        </p:txBody>
      </p:sp>
      <p:sp>
        <p:nvSpPr>
          <p:cNvPr id="13" name="Footer Placeholder 12"/>
          <p:cNvSpPr>
            <a:spLocks noGrp="1"/>
          </p:cNvSpPr>
          <p:nvPr>
            <p:ph type="ftr" sz="quarter" idx="16"/>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it-IT" smtClean="0"/>
              <a:t>Fare clic per modificare stile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3" name="Date Placeholder 12"/>
          <p:cNvSpPr>
            <a:spLocks noGrp="1"/>
          </p:cNvSpPr>
          <p:nvPr>
            <p:ph type="dt" sz="half" idx="10"/>
          </p:nvPr>
        </p:nvSpPr>
        <p:spPr/>
        <p:txBody>
          <a:bodyPr/>
          <a:lstStyle/>
          <a:p>
            <a:fld id="{D522A3E0-FCEC-8F4E-9FB3-0D75E8DF3665}" type="datetimeFigureOut">
              <a:rPr lang="it-IT" smtClean="0"/>
              <a:t>17/02/2016</a:t>
            </a:fld>
            <a:endParaRPr lang="it-IT"/>
          </a:p>
        </p:txBody>
      </p:sp>
      <p:sp>
        <p:nvSpPr>
          <p:cNvPr id="14" name="Slide Number Placeholder 13"/>
          <p:cNvSpPr>
            <a:spLocks noGrp="1"/>
          </p:cNvSpPr>
          <p:nvPr>
            <p:ph type="sldNum" sz="quarter" idx="11"/>
          </p:nvPr>
        </p:nvSpPr>
        <p:spPr/>
        <p:txBody>
          <a:bodyPr/>
          <a:lstStyle/>
          <a:p>
            <a:fld id="{C3A1DBE6-AF24-0B40-9DC2-6CE252779BE2}" type="slidenum">
              <a:rPr lang="it-IT" smtClean="0"/>
              <a:t>‹N›</a:t>
            </a:fld>
            <a:endParaRPr lang="it-IT"/>
          </a:p>
        </p:txBody>
      </p:sp>
      <p:sp>
        <p:nvSpPr>
          <p:cNvPr id="15" name="Footer Placeholder 14"/>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8"/>
          <p:cNvSpPr>
            <a:spLocks noGrp="1"/>
          </p:cNvSpPr>
          <p:nvPr>
            <p:ph type="dt" sz="half" idx="15"/>
          </p:nvPr>
        </p:nvSpPr>
        <p:spPr/>
        <p:txBody>
          <a:bodyPr/>
          <a:lstStyle/>
          <a:p>
            <a:fld id="{D522A3E0-FCEC-8F4E-9FB3-0D75E8DF3665}" type="datetimeFigureOut">
              <a:rPr lang="it-IT" smtClean="0"/>
              <a:t>17/02/2016</a:t>
            </a:fld>
            <a:endParaRPr lang="it-IT"/>
          </a:p>
        </p:txBody>
      </p:sp>
      <p:sp>
        <p:nvSpPr>
          <p:cNvPr id="12" name="Slide Number Placeholder 11"/>
          <p:cNvSpPr>
            <a:spLocks noGrp="1"/>
          </p:cNvSpPr>
          <p:nvPr>
            <p:ph type="sldNum" sz="quarter" idx="16"/>
          </p:nvPr>
        </p:nvSpPr>
        <p:spPr/>
        <p:txBody>
          <a:bodyPr/>
          <a:lstStyle/>
          <a:p>
            <a:fld id="{C3A1DBE6-AF24-0B40-9DC2-6CE252779BE2}" type="slidenum">
              <a:rPr lang="it-IT" smtClean="0"/>
              <a:t>‹N›</a:t>
            </a:fld>
            <a:endParaRPr lang="it-IT"/>
          </a:p>
        </p:txBody>
      </p:sp>
      <p:sp>
        <p:nvSpPr>
          <p:cNvPr id="13" name="Footer Placeholder 12"/>
          <p:cNvSpPr>
            <a:spLocks noGrp="1"/>
          </p:cNvSpPr>
          <p:nvPr>
            <p:ph type="ftr" sz="quarter" idx="17"/>
          </p:nvPr>
        </p:nvSpPr>
        <p:spPr/>
        <p:txBody>
          <a:bodyPr/>
          <a:lstStyle/>
          <a:p>
            <a:endParaRPr lang="it-IT"/>
          </a:p>
        </p:txBody>
      </p:sp>
      <p:sp>
        <p:nvSpPr>
          <p:cNvPr id="16" name="Title 15"/>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it-IT" smtClean="0"/>
              <a:t>Fare clic per modificare gli stili del testo dello schema</a:t>
            </a:r>
          </a:p>
        </p:txBody>
      </p:sp>
      <p:sp>
        <p:nvSpPr>
          <p:cNvPr id="11" name="Date Placeholder 10"/>
          <p:cNvSpPr>
            <a:spLocks noGrp="1"/>
          </p:cNvSpPr>
          <p:nvPr>
            <p:ph type="dt" sz="half" idx="16"/>
          </p:nvPr>
        </p:nvSpPr>
        <p:spPr/>
        <p:txBody>
          <a:bodyPr/>
          <a:lstStyle/>
          <a:p>
            <a:fld id="{D522A3E0-FCEC-8F4E-9FB3-0D75E8DF3665}" type="datetimeFigureOut">
              <a:rPr lang="it-IT" smtClean="0"/>
              <a:t>17/02/2016</a:t>
            </a:fld>
            <a:endParaRPr lang="it-IT"/>
          </a:p>
        </p:txBody>
      </p:sp>
      <p:sp>
        <p:nvSpPr>
          <p:cNvPr id="12" name="Slide Number Placeholder 11"/>
          <p:cNvSpPr>
            <a:spLocks noGrp="1"/>
          </p:cNvSpPr>
          <p:nvPr>
            <p:ph type="sldNum" sz="quarter" idx="17"/>
          </p:nvPr>
        </p:nvSpPr>
        <p:spPr/>
        <p:txBody>
          <a:bodyPr/>
          <a:lstStyle/>
          <a:p>
            <a:fld id="{C3A1DBE6-AF24-0B40-9DC2-6CE252779BE2}" type="slidenum">
              <a:rPr lang="it-IT" smtClean="0"/>
              <a:t>‹N›</a:t>
            </a:fld>
            <a:endParaRPr lang="it-IT"/>
          </a:p>
        </p:txBody>
      </p:sp>
      <p:sp>
        <p:nvSpPr>
          <p:cNvPr id="13" name="Footer Placeholder 12"/>
          <p:cNvSpPr>
            <a:spLocks noGrp="1"/>
          </p:cNvSpPr>
          <p:nvPr>
            <p:ph type="ftr" sz="quarter" idx="18"/>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smtClean="0"/>
              <a:t>Fare clic per modificare stile</a:t>
            </a:r>
            <a:endParaRPr lang="en-US"/>
          </a:p>
        </p:txBody>
      </p:sp>
      <p:sp>
        <p:nvSpPr>
          <p:cNvPr id="15" name="Date Placeholder 14"/>
          <p:cNvSpPr>
            <a:spLocks noGrp="1"/>
          </p:cNvSpPr>
          <p:nvPr>
            <p:ph type="dt" sz="half" idx="10"/>
          </p:nvPr>
        </p:nvSpPr>
        <p:spPr/>
        <p:txBody>
          <a:bodyPr/>
          <a:lstStyle/>
          <a:p>
            <a:fld id="{D522A3E0-FCEC-8F4E-9FB3-0D75E8DF3665}" type="datetimeFigureOut">
              <a:rPr lang="it-IT" smtClean="0"/>
              <a:t>17/02/2016</a:t>
            </a:fld>
            <a:endParaRPr lang="it-IT"/>
          </a:p>
        </p:txBody>
      </p:sp>
      <p:sp>
        <p:nvSpPr>
          <p:cNvPr id="16" name="Slide Number Placeholder 15"/>
          <p:cNvSpPr>
            <a:spLocks noGrp="1"/>
          </p:cNvSpPr>
          <p:nvPr>
            <p:ph type="sldNum" sz="quarter" idx="11"/>
          </p:nvPr>
        </p:nvSpPr>
        <p:spPr/>
        <p:txBody>
          <a:bodyPr/>
          <a:lstStyle/>
          <a:p>
            <a:fld id="{C3A1DBE6-AF24-0B40-9DC2-6CE252779BE2}"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522A3E0-FCEC-8F4E-9FB3-0D75E8DF3665}" type="datetimeFigureOut">
              <a:rPr lang="it-IT" smtClean="0"/>
              <a:t>17/02/2016</a:t>
            </a:fld>
            <a:endParaRPr lang="it-IT"/>
          </a:p>
        </p:txBody>
      </p:sp>
      <p:sp>
        <p:nvSpPr>
          <p:cNvPr id="8" name="Slide Number Placeholder 7"/>
          <p:cNvSpPr>
            <a:spLocks noGrp="1"/>
          </p:cNvSpPr>
          <p:nvPr>
            <p:ph type="sldNum" sz="quarter" idx="11"/>
          </p:nvPr>
        </p:nvSpPr>
        <p:spPr/>
        <p:txBody>
          <a:bodyPr/>
          <a:lstStyle/>
          <a:p>
            <a:fld id="{C3A1DBE6-AF24-0B40-9DC2-6CE252779BE2}"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3" name="Title 12"/>
          <p:cNvSpPr>
            <a:spLocks noGrp="1"/>
          </p:cNvSpPr>
          <p:nvPr>
            <p:ph type="title"/>
          </p:nvPr>
        </p:nvSpPr>
        <p:spPr/>
        <p:txBody>
          <a:bodyPr/>
          <a:lstStyle/>
          <a:p>
            <a:r>
              <a:rPr lang="it-IT" smtClean="0"/>
              <a:t>Fare clic per modificare stile</a:t>
            </a:r>
            <a:endParaRPr lang="en-US"/>
          </a:p>
        </p:txBody>
      </p:sp>
      <p:sp>
        <p:nvSpPr>
          <p:cNvPr id="16" name="Date Placeholder 15"/>
          <p:cNvSpPr>
            <a:spLocks noGrp="1"/>
          </p:cNvSpPr>
          <p:nvPr>
            <p:ph type="dt" sz="half" idx="15"/>
          </p:nvPr>
        </p:nvSpPr>
        <p:spPr/>
        <p:txBody>
          <a:bodyPr/>
          <a:lstStyle/>
          <a:p>
            <a:fld id="{D522A3E0-FCEC-8F4E-9FB3-0D75E8DF3665}" type="datetimeFigureOut">
              <a:rPr lang="it-IT" smtClean="0"/>
              <a:t>17/02/2016</a:t>
            </a:fld>
            <a:endParaRPr lang="it-IT"/>
          </a:p>
        </p:txBody>
      </p:sp>
      <p:sp>
        <p:nvSpPr>
          <p:cNvPr id="19" name="Slide Number Placeholder 18"/>
          <p:cNvSpPr>
            <a:spLocks noGrp="1"/>
          </p:cNvSpPr>
          <p:nvPr>
            <p:ph type="sldNum" sz="quarter" idx="16"/>
          </p:nvPr>
        </p:nvSpPr>
        <p:spPr/>
        <p:txBody>
          <a:bodyPr/>
          <a:lstStyle/>
          <a:p>
            <a:fld id="{C3A1DBE6-AF24-0B40-9DC2-6CE252779BE2}" type="slidenum">
              <a:rPr lang="it-IT" smtClean="0"/>
              <a:t>‹N›</a:t>
            </a:fld>
            <a:endParaRPr lang="it-IT"/>
          </a:p>
        </p:txBody>
      </p:sp>
      <p:sp>
        <p:nvSpPr>
          <p:cNvPr id="23" name="Footer Placeholder 22"/>
          <p:cNvSpPr>
            <a:spLocks noGrp="1"/>
          </p:cNvSpPr>
          <p:nvPr>
            <p:ph type="ftr" sz="quarter" idx="17"/>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it-IT" smtClean="0"/>
              <a:t>Fare clic per modificare gli stili del testo dello schema</a:t>
            </a:r>
          </a:p>
        </p:txBody>
      </p:sp>
      <p:sp>
        <p:nvSpPr>
          <p:cNvPr id="12" name="Title 11"/>
          <p:cNvSpPr>
            <a:spLocks noGrp="1"/>
          </p:cNvSpPr>
          <p:nvPr>
            <p:ph type="title"/>
          </p:nvPr>
        </p:nvSpPr>
        <p:spPr>
          <a:xfrm>
            <a:off x="2514600" y="975360"/>
            <a:ext cx="4114800" cy="701040"/>
          </a:xfrm>
        </p:spPr>
        <p:txBody>
          <a:bodyPr/>
          <a:lstStyle/>
          <a:p>
            <a:r>
              <a:rPr lang="it-IT" smtClean="0"/>
              <a:t>Fare clic per modificare stile</a:t>
            </a:r>
            <a:endParaRPr lang="en-US"/>
          </a:p>
        </p:txBody>
      </p:sp>
      <p:sp>
        <p:nvSpPr>
          <p:cNvPr id="13" name="Date Placeholder 12"/>
          <p:cNvSpPr>
            <a:spLocks noGrp="1"/>
          </p:cNvSpPr>
          <p:nvPr>
            <p:ph type="dt" sz="half" idx="14"/>
          </p:nvPr>
        </p:nvSpPr>
        <p:spPr>
          <a:xfrm>
            <a:off x="2981325" y="273180"/>
            <a:ext cx="3181350" cy="292100"/>
          </a:xfrm>
        </p:spPr>
        <p:txBody>
          <a:bodyPr/>
          <a:lstStyle/>
          <a:p>
            <a:fld id="{D522A3E0-FCEC-8F4E-9FB3-0D75E8DF3665}" type="datetimeFigureOut">
              <a:rPr lang="it-IT" smtClean="0"/>
              <a:t>17/02/2016</a:t>
            </a:fld>
            <a:endParaRPr lang="it-IT"/>
          </a:p>
        </p:txBody>
      </p:sp>
      <p:sp>
        <p:nvSpPr>
          <p:cNvPr id="14" name="Slide Number Placeholder 13"/>
          <p:cNvSpPr>
            <a:spLocks noGrp="1"/>
          </p:cNvSpPr>
          <p:nvPr>
            <p:ph type="sldNum" sz="quarter" idx="15"/>
          </p:nvPr>
        </p:nvSpPr>
        <p:spPr>
          <a:xfrm>
            <a:off x="4038600" y="6172200"/>
            <a:ext cx="1066800" cy="304800"/>
          </a:xfrm>
        </p:spPr>
        <p:txBody>
          <a:bodyPr/>
          <a:lstStyle/>
          <a:p>
            <a:fld id="{C3A1DBE6-AF24-0B40-9DC2-6CE252779BE2}" type="slidenum">
              <a:rPr lang="it-IT" smtClean="0"/>
              <a:t>‹N›</a:t>
            </a:fld>
            <a:endParaRPr lang="it-IT"/>
          </a:p>
        </p:txBody>
      </p:sp>
      <p:sp>
        <p:nvSpPr>
          <p:cNvPr id="15" name="Footer Placeholder 14"/>
          <p:cNvSpPr>
            <a:spLocks noGrp="1"/>
          </p:cNvSpPr>
          <p:nvPr>
            <p:ph type="ftr" sz="quarter" idx="16"/>
          </p:nvPr>
        </p:nvSpPr>
        <p:spPr>
          <a:xfrm>
            <a:off x="1447800" y="6486525"/>
            <a:ext cx="6248400" cy="29210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522A3E0-FCEC-8F4E-9FB3-0D75E8DF3665}" type="datetimeFigureOut">
              <a:rPr lang="it-IT" smtClean="0"/>
              <a:t>17/02/2016</a:t>
            </a:fld>
            <a:endParaRPr lang="it-IT"/>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t-IT"/>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3A1DBE6-AF24-0B40-9DC2-6CE252779BE2}" type="slidenum">
              <a:rPr lang="it-IT" smtClean="0"/>
              <a:t>‹N›</a:t>
            </a:fld>
            <a:endParaRPr lang="it-IT"/>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it-IT" smtClean="0"/>
              <a:t>Fare clic per modificare stile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r>
              <a:rPr lang="it-IT" sz="3000" b="1" dirty="0" smtClean="0"/>
              <a:t>Il secolo della </a:t>
            </a:r>
            <a:r>
              <a:rPr lang="it-IT" sz="3000" b="1" i="1" dirty="0" smtClean="0"/>
              <a:t>meraviglia</a:t>
            </a:r>
            <a:endParaRPr lang="it-IT" sz="3000" b="1" i="1" dirty="0"/>
          </a:p>
        </p:txBody>
      </p:sp>
      <p:sp>
        <p:nvSpPr>
          <p:cNvPr id="3" name="Titolo 2"/>
          <p:cNvSpPr>
            <a:spLocks noGrp="1"/>
          </p:cNvSpPr>
          <p:nvPr>
            <p:ph type="title"/>
          </p:nvPr>
        </p:nvSpPr>
        <p:spPr>
          <a:xfrm>
            <a:off x="2565400" y="2360706"/>
            <a:ext cx="4013200" cy="636494"/>
          </a:xfrm>
        </p:spPr>
        <p:txBody>
          <a:bodyPr>
            <a:noAutofit/>
          </a:bodyPr>
          <a:lstStyle/>
          <a:p>
            <a:r>
              <a:rPr lang="it-IT" sz="5400" dirty="0" smtClean="0"/>
              <a:t>BAROCCO</a:t>
            </a:r>
            <a:endParaRPr lang="it-IT" sz="5400" dirty="0"/>
          </a:p>
        </p:txBody>
      </p:sp>
    </p:spTree>
    <p:extLst>
      <p:ext uri="{BB962C8B-B14F-4D97-AF65-F5344CB8AC3E}">
        <p14:creationId xmlns:p14="http://schemas.microsoft.com/office/powerpoint/2010/main" val="3628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199" y="1676400"/>
            <a:ext cx="7750837" cy="5181599"/>
          </a:xfrm>
        </p:spPr>
        <p:txBody>
          <a:bodyPr>
            <a:normAutofit fontScale="47500" lnSpcReduction="20000"/>
          </a:bodyPr>
          <a:lstStyle/>
          <a:p>
            <a:pPr algn="just"/>
            <a:r>
              <a:rPr lang="it-IT" sz="6300" dirty="0" smtClean="0"/>
              <a:t>“Chi si considererà in questo modo </a:t>
            </a:r>
            <a:r>
              <a:rPr lang="it-IT" sz="6300" u="sng" dirty="0" smtClean="0"/>
              <a:t>sentirà sgomento di se stesso</a:t>
            </a:r>
            <a:r>
              <a:rPr lang="it-IT" sz="6300" dirty="0" smtClean="0"/>
              <a:t> e, vedendosi </a:t>
            </a:r>
            <a:r>
              <a:rPr lang="it-IT" sz="6300" u="sng" dirty="0" smtClean="0"/>
              <a:t>sospeso</a:t>
            </a:r>
            <a:r>
              <a:rPr lang="it-IT" sz="6300" dirty="0"/>
              <a:t> </a:t>
            </a:r>
            <a:r>
              <a:rPr lang="it-IT" sz="6300" u="sng" dirty="0" smtClean="0"/>
              <a:t>tra i due abissi dell’infinito e del nulla,</a:t>
            </a:r>
            <a:r>
              <a:rPr lang="it-IT" sz="6300" dirty="0" smtClean="0"/>
              <a:t> </a:t>
            </a:r>
            <a:r>
              <a:rPr lang="it-IT" sz="6300" u="sng" dirty="0" smtClean="0"/>
              <a:t>tremerà </a:t>
            </a:r>
            <a:r>
              <a:rPr lang="it-IT" sz="6300" dirty="0" smtClean="0"/>
              <a:t>alla vista di tali meraviglie; e, mutando la propria curiosità in </a:t>
            </a:r>
            <a:r>
              <a:rPr lang="it-IT" sz="6300" u="sng" dirty="0" smtClean="0"/>
              <a:t>ammirazione</a:t>
            </a:r>
            <a:r>
              <a:rPr lang="it-IT" sz="6300" dirty="0" smtClean="0"/>
              <a:t>, sarà più disposto a </a:t>
            </a:r>
            <a:r>
              <a:rPr lang="it-IT" sz="6300" u="sng" dirty="0" smtClean="0"/>
              <a:t>contemplarle</a:t>
            </a:r>
            <a:r>
              <a:rPr lang="it-IT" sz="6300" dirty="0" smtClean="0"/>
              <a:t> in silenzio che a indagarle con presunzione. Perché, </a:t>
            </a:r>
            <a:r>
              <a:rPr lang="it-IT" sz="6300" u="sng" dirty="0" smtClean="0"/>
              <a:t>infine, che cos’è l’uomo nella natura</a:t>
            </a:r>
            <a:r>
              <a:rPr lang="it-IT" sz="6300" dirty="0" smtClean="0"/>
              <a:t>? Un nulla rispetto all’infinito, un tutto rispetto al nulla</a:t>
            </a:r>
            <a:r>
              <a:rPr lang="it-IT" sz="6300" u="sng" dirty="0" smtClean="0"/>
              <a:t>, un che di mezzo tra il tutto e il nulla</a:t>
            </a:r>
            <a:r>
              <a:rPr lang="it-IT" sz="6300" dirty="0" smtClean="0"/>
              <a:t>. Infinitamente lontano dalla comprensione degli estremi, il termine delle cose e il loro principio restano per lui invincibilmente </a:t>
            </a:r>
            <a:r>
              <a:rPr lang="it-IT" sz="6300" u="sng" dirty="0" smtClean="0"/>
              <a:t>celati in un segreto imperscrutabile</a:t>
            </a:r>
            <a:r>
              <a:rPr lang="it-IT" sz="6300" dirty="0" smtClean="0"/>
              <a:t>.”  </a:t>
            </a:r>
          </a:p>
          <a:p>
            <a:pPr algn="r"/>
            <a:r>
              <a:rPr lang="it-IT" sz="2000" dirty="0" smtClean="0"/>
              <a:t>   </a:t>
            </a:r>
            <a:r>
              <a:rPr lang="it-IT" dirty="0" smtClean="0"/>
              <a:t> </a:t>
            </a:r>
            <a:endParaRPr lang="it-IT" dirty="0"/>
          </a:p>
        </p:txBody>
      </p:sp>
      <p:sp>
        <p:nvSpPr>
          <p:cNvPr id="2" name="Titolo 1"/>
          <p:cNvSpPr>
            <a:spLocks noGrp="1"/>
          </p:cNvSpPr>
          <p:nvPr>
            <p:ph type="title"/>
          </p:nvPr>
        </p:nvSpPr>
        <p:spPr/>
        <p:txBody>
          <a:bodyPr>
            <a:normAutofit/>
          </a:bodyPr>
          <a:lstStyle/>
          <a:p>
            <a:r>
              <a:rPr lang="it-IT" sz="3600" dirty="0" smtClean="0">
                <a:solidFill>
                  <a:srgbClr val="000000"/>
                </a:solidFill>
              </a:rPr>
              <a:t>Pascal (1)</a:t>
            </a:r>
            <a:endParaRPr lang="it-IT" sz="3600" dirty="0">
              <a:solidFill>
                <a:srgbClr val="000000"/>
              </a:solidFill>
            </a:endParaRPr>
          </a:p>
        </p:txBody>
      </p:sp>
    </p:spTree>
    <p:extLst>
      <p:ext uri="{BB962C8B-B14F-4D97-AF65-F5344CB8AC3E}">
        <p14:creationId xmlns:p14="http://schemas.microsoft.com/office/powerpoint/2010/main" val="209568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676400"/>
            <a:ext cx="8229600" cy="5181600"/>
          </a:xfrm>
        </p:spPr>
        <p:txBody>
          <a:bodyPr>
            <a:noAutofit/>
          </a:bodyPr>
          <a:lstStyle/>
          <a:p>
            <a:pPr algn="just"/>
            <a:r>
              <a:rPr lang="it-IT" sz="3000" dirty="0" smtClean="0"/>
              <a:t>“Noi voghiamo in un vasto mare, sospinti da un estremo all’altro, incerti e fluttuanti. Ogni termine a cui pensiamo di ormeggiarci e di fissarci, vacilla; e, se lo seguiamo, ci elude, scivola via e fugge in un’eterna fuga. Nulla si ferma per noi. E’ questo lo stato che ci è naturale, e che tuttavia è più contrario alle nostre inclinazioni. </a:t>
            </a:r>
            <a:r>
              <a:rPr lang="it-IT" sz="3000" u="sng" dirty="0" smtClean="0"/>
              <a:t>Noi bruciamo dal desiderio di trovare alcunché di stabile</a:t>
            </a:r>
            <a:r>
              <a:rPr lang="it-IT" sz="3000" dirty="0" smtClean="0"/>
              <a:t>, e un’ultima base costante per edificarci una torre che s’innalzi all’infinito; ma ogni nostro fondamento vien meno, e la terra si apre sino agli abissi.”  </a:t>
            </a:r>
          </a:p>
          <a:p>
            <a:pPr algn="r"/>
            <a:endParaRPr lang="it-IT" sz="2800" dirty="0"/>
          </a:p>
        </p:txBody>
      </p:sp>
      <p:sp>
        <p:nvSpPr>
          <p:cNvPr id="2" name="Titolo 1"/>
          <p:cNvSpPr>
            <a:spLocks noGrp="1"/>
          </p:cNvSpPr>
          <p:nvPr>
            <p:ph type="title"/>
          </p:nvPr>
        </p:nvSpPr>
        <p:spPr/>
        <p:txBody>
          <a:bodyPr>
            <a:normAutofit/>
          </a:bodyPr>
          <a:lstStyle/>
          <a:p>
            <a:r>
              <a:rPr lang="it-IT" sz="3600" dirty="0" smtClean="0">
                <a:solidFill>
                  <a:srgbClr val="000000"/>
                </a:solidFill>
              </a:rPr>
              <a:t>Pascal (2)</a:t>
            </a:r>
            <a:endParaRPr lang="it-IT" sz="3600" dirty="0">
              <a:solidFill>
                <a:srgbClr val="000000"/>
              </a:solidFill>
            </a:endParaRPr>
          </a:p>
        </p:txBody>
      </p:sp>
    </p:spTree>
    <p:extLst>
      <p:ext uri="{BB962C8B-B14F-4D97-AF65-F5344CB8AC3E}">
        <p14:creationId xmlns:p14="http://schemas.microsoft.com/office/powerpoint/2010/main" val="1549741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marL="457200" indent="-457200" algn="just">
              <a:buFont typeface="+mj-lt"/>
              <a:buAutoNum type="arabicPeriod"/>
            </a:pPr>
            <a:r>
              <a:rPr lang="it-IT" sz="3000" dirty="0" smtClean="0"/>
              <a:t>Nuova iconografia dell’universo: dalla circolarità delle sfere celesti alla forma ellittica dell’orbita dei pianeti.</a:t>
            </a:r>
          </a:p>
          <a:p>
            <a:pPr marL="457200" indent="-457200" algn="just">
              <a:buFont typeface="+mj-lt"/>
              <a:buAutoNum type="arabicPeriod"/>
            </a:pPr>
            <a:r>
              <a:rPr lang="it-IT" sz="3000" dirty="0" smtClean="0"/>
              <a:t>Diversa percezione del tempo e dello spazio e quindi del movimento.</a:t>
            </a:r>
            <a:endParaRPr lang="it-IT" sz="3000" dirty="0"/>
          </a:p>
        </p:txBody>
      </p:sp>
      <p:sp>
        <p:nvSpPr>
          <p:cNvPr id="3" name="Titolo 2"/>
          <p:cNvSpPr>
            <a:spLocks noGrp="1"/>
          </p:cNvSpPr>
          <p:nvPr>
            <p:ph type="title"/>
          </p:nvPr>
        </p:nvSpPr>
        <p:spPr>
          <a:xfrm>
            <a:off x="582706" y="975360"/>
            <a:ext cx="8104094" cy="701040"/>
          </a:xfrm>
        </p:spPr>
        <p:txBody>
          <a:bodyPr>
            <a:normAutofit/>
          </a:bodyPr>
          <a:lstStyle/>
          <a:p>
            <a:r>
              <a:rPr lang="it-IT" sz="3600" dirty="0" smtClean="0"/>
              <a:t>CONSEGUENZE CULTURALI </a:t>
            </a:r>
            <a:endParaRPr lang="it-IT" sz="3600" dirty="0"/>
          </a:p>
        </p:txBody>
      </p:sp>
    </p:spTree>
    <p:extLst>
      <p:ext uri="{BB962C8B-B14F-4D97-AF65-F5344CB8AC3E}">
        <p14:creationId xmlns:p14="http://schemas.microsoft.com/office/powerpoint/2010/main" val="3099473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lnSpcReduction="10000"/>
          </a:bodyPr>
          <a:lstStyle/>
          <a:p>
            <a:pPr algn="just"/>
            <a:r>
              <a:rPr lang="it-IT" sz="3200" dirty="0" smtClean="0"/>
              <a:t>La circolarità delle sfere celesti si dilata e si deforma: il movimento circolare è turbato dal riconoscimento di una nuova forza: un movimento rettilineo e dinamico che allarga i confini del cerchio, distaccandosi dal centro per spingersi oltre.       </a:t>
            </a:r>
          </a:p>
          <a:p>
            <a:pPr algn="just"/>
            <a:r>
              <a:rPr lang="it-IT" sz="3200" dirty="0" smtClean="0">
                <a:latin typeface="Wingdings"/>
                <a:ea typeface="Wingdings"/>
                <a:cs typeface="Wingdings"/>
                <a:sym typeface="Wingdings"/>
              </a:rPr>
              <a:t>          </a:t>
            </a:r>
            <a:endParaRPr lang="it-IT" sz="3200" dirty="0" smtClean="0"/>
          </a:p>
          <a:p>
            <a:pPr algn="just"/>
            <a:r>
              <a:rPr lang="it-IT" sz="3200" dirty="0" smtClean="0"/>
              <a:t>                  DAL CERCHIO ALL’ ELLISSI</a:t>
            </a:r>
            <a:endParaRPr lang="it-IT" sz="3200" dirty="0"/>
          </a:p>
        </p:txBody>
      </p:sp>
      <p:sp>
        <p:nvSpPr>
          <p:cNvPr id="3" name="Titolo 2"/>
          <p:cNvSpPr>
            <a:spLocks noGrp="1"/>
          </p:cNvSpPr>
          <p:nvPr>
            <p:ph type="title"/>
          </p:nvPr>
        </p:nvSpPr>
        <p:spPr/>
        <p:txBody>
          <a:bodyPr>
            <a:normAutofit/>
          </a:bodyPr>
          <a:lstStyle/>
          <a:p>
            <a:r>
              <a:rPr lang="it-IT" sz="3200" dirty="0" smtClean="0"/>
              <a:t>L’IMMAGINARIO (1)</a:t>
            </a:r>
            <a:endParaRPr lang="it-IT" sz="3200" dirty="0"/>
          </a:p>
        </p:txBody>
      </p:sp>
    </p:spTree>
    <p:extLst>
      <p:ext uri="{BB962C8B-B14F-4D97-AF65-F5344CB8AC3E}">
        <p14:creationId xmlns:p14="http://schemas.microsoft.com/office/powerpoint/2010/main" val="319559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29600" cy="4687764"/>
          </a:xfrm>
        </p:spPr>
        <p:txBody>
          <a:bodyPr>
            <a:normAutofit/>
          </a:bodyPr>
          <a:lstStyle/>
          <a:p>
            <a:pPr algn="just"/>
            <a:r>
              <a:rPr lang="it-IT" sz="3200" dirty="0" smtClean="0"/>
              <a:t>La forma rompe la sua staticità e si fa mutevole, cangiante, in un gioco di variazioni che inganna la vista dello spettatore. </a:t>
            </a:r>
          </a:p>
          <a:p>
            <a:pPr algn="just"/>
            <a:endParaRPr lang="it-IT" dirty="0"/>
          </a:p>
          <a:p>
            <a:r>
              <a:rPr lang="it-IT" sz="3200" b="1" dirty="0" smtClean="0"/>
              <a:t>DA CIO’ DERIVA </a:t>
            </a:r>
          </a:p>
          <a:p>
            <a:endParaRPr lang="it-IT" dirty="0"/>
          </a:p>
          <a:p>
            <a:pPr algn="just"/>
            <a:r>
              <a:rPr lang="it-IT" sz="3200" dirty="0" smtClean="0"/>
              <a:t>Una percezione lancinante, angosciosa del tempo, del “</a:t>
            </a:r>
            <a:r>
              <a:rPr lang="it-IT" sz="3200" i="1" dirty="0" smtClean="0"/>
              <a:t>famelico tempo</a:t>
            </a:r>
            <a:r>
              <a:rPr lang="it-IT" sz="3200" dirty="0" smtClean="0"/>
              <a:t>”, secondo la nota espressione </a:t>
            </a:r>
            <a:r>
              <a:rPr lang="it-IT" sz="3200" dirty="0" err="1" smtClean="0"/>
              <a:t>shakesperiana</a:t>
            </a:r>
            <a:r>
              <a:rPr lang="it-IT" dirty="0" smtClean="0"/>
              <a:t>.</a:t>
            </a:r>
          </a:p>
          <a:p>
            <a:pPr algn="just"/>
            <a:endParaRPr lang="it-IT" dirty="0" smtClean="0"/>
          </a:p>
          <a:p>
            <a:pPr algn="just"/>
            <a:endParaRPr lang="it-IT" dirty="0"/>
          </a:p>
          <a:p>
            <a:endParaRPr lang="it-IT" dirty="0"/>
          </a:p>
        </p:txBody>
      </p:sp>
      <p:sp>
        <p:nvSpPr>
          <p:cNvPr id="3" name="Titolo 2"/>
          <p:cNvSpPr>
            <a:spLocks noGrp="1"/>
          </p:cNvSpPr>
          <p:nvPr>
            <p:ph type="title"/>
          </p:nvPr>
        </p:nvSpPr>
        <p:spPr>
          <a:xfrm>
            <a:off x="732118" y="975360"/>
            <a:ext cx="7545294" cy="701040"/>
          </a:xfrm>
        </p:spPr>
        <p:txBody>
          <a:bodyPr>
            <a:noAutofit/>
          </a:bodyPr>
          <a:lstStyle/>
          <a:p>
            <a:r>
              <a:rPr lang="it-IT" sz="3200" dirty="0" smtClean="0"/>
              <a:t>L’IMMAGINARIO (2)</a:t>
            </a:r>
            <a:endParaRPr lang="it-IT" sz="3200" dirty="0"/>
          </a:p>
        </p:txBody>
      </p:sp>
    </p:spTree>
    <p:extLst>
      <p:ext uri="{BB962C8B-B14F-4D97-AF65-F5344CB8AC3E}">
        <p14:creationId xmlns:p14="http://schemas.microsoft.com/office/powerpoint/2010/main" val="25501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bta02221.jpg"/>
          <p:cNvPicPr>
            <a:picLocks noGrp="1" noChangeAspect="1"/>
          </p:cNvPicPr>
          <p:nvPr>
            <p:ph sz="quarter" idx="13"/>
          </p:nvPr>
        </p:nvPicPr>
        <p:blipFill>
          <a:blip r:embed="rId2">
            <a:extLst>
              <a:ext uri="{28A0092B-C50C-407E-A947-70E740481C1C}">
                <a14:useLocalDpi xmlns:a14="http://schemas.microsoft.com/office/drawing/2010/main" val="0"/>
              </a:ext>
            </a:extLst>
          </a:blip>
          <a:srcRect t="-12389" b="-12389"/>
          <a:stretch>
            <a:fillRect/>
          </a:stretch>
        </p:blipFill>
        <p:spPr>
          <a:xfrm>
            <a:off x="457200" y="1705785"/>
            <a:ext cx="8229600" cy="3905737"/>
          </a:xfrm>
        </p:spPr>
      </p:pic>
      <p:sp>
        <p:nvSpPr>
          <p:cNvPr id="2" name="Titolo 1"/>
          <p:cNvSpPr>
            <a:spLocks noGrp="1"/>
          </p:cNvSpPr>
          <p:nvPr>
            <p:ph type="title"/>
          </p:nvPr>
        </p:nvSpPr>
        <p:spPr>
          <a:xfrm>
            <a:off x="2255789" y="975360"/>
            <a:ext cx="4549489" cy="701040"/>
          </a:xfrm>
        </p:spPr>
        <p:txBody>
          <a:bodyPr>
            <a:noAutofit/>
          </a:bodyPr>
          <a:lstStyle/>
          <a:p>
            <a:r>
              <a:rPr lang="it-IT" sz="3200" dirty="0" smtClean="0"/>
              <a:t>Ellissi  barocche</a:t>
            </a:r>
            <a:endParaRPr lang="it-IT" sz="3200" dirty="0"/>
          </a:p>
        </p:txBody>
      </p:sp>
    </p:spTree>
    <p:extLst>
      <p:ext uri="{BB962C8B-B14F-4D97-AF65-F5344CB8AC3E}">
        <p14:creationId xmlns:p14="http://schemas.microsoft.com/office/powerpoint/2010/main" val="1029424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hspietro25.jpg"/>
          <p:cNvPicPr>
            <a:picLocks noGrp="1" noChangeAspect="1"/>
          </p:cNvPicPr>
          <p:nvPr>
            <p:ph sz="quarter" idx="13"/>
          </p:nvPr>
        </p:nvPicPr>
        <p:blipFill>
          <a:blip r:embed="rId2">
            <a:extLst>
              <a:ext uri="{28A0092B-C50C-407E-A947-70E740481C1C}">
                <a14:useLocalDpi xmlns:a14="http://schemas.microsoft.com/office/drawing/2010/main" val="0"/>
              </a:ext>
            </a:extLst>
          </a:blip>
          <a:srcRect t="31431" b="31431"/>
          <a:stretch>
            <a:fillRect/>
          </a:stretch>
        </p:blipFill>
        <p:spPr/>
      </p:pic>
      <p:sp>
        <p:nvSpPr>
          <p:cNvPr id="2" name="Titolo 1"/>
          <p:cNvSpPr>
            <a:spLocks noGrp="1"/>
          </p:cNvSpPr>
          <p:nvPr>
            <p:ph type="title"/>
          </p:nvPr>
        </p:nvSpPr>
        <p:spPr>
          <a:xfrm>
            <a:off x="457199" y="975360"/>
            <a:ext cx="8092049" cy="701040"/>
          </a:xfrm>
        </p:spPr>
        <p:txBody>
          <a:bodyPr>
            <a:noAutofit/>
          </a:bodyPr>
          <a:lstStyle/>
          <a:p>
            <a:r>
              <a:rPr lang="it-IT" sz="3200" dirty="0" smtClean="0"/>
              <a:t>Baldacchino del Bernini (1624)</a:t>
            </a:r>
            <a:endParaRPr lang="it-IT" sz="3200" dirty="0"/>
          </a:p>
        </p:txBody>
      </p:sp>
    </p:spTree>
    <p:extLst>
      <p:ext uri="{BB962C8B-B14F-4D97-AF65-F5344CB8AC3E}">
        <p14:creationId xmlns:p14="http://schemas.microsoft.com/office/powerpoint/2010/main" val="101874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Koetser1102012T195113.jpg"/>
          <p:cNvPicPr>
            <a:picLocks noGrp="1" noChangeAspect="1"/>
          </p:cNvPicPr>
          <p:nvPr>
            <p:ph sz="quarter" idx="13"/>
          </p:nvPr>
        </p:nvPicPr>
        <p:blipFill>
          <a:blip r:embed="rId2">
            <a:extLst>
              <a:ext uri="{28A0092B-C50C-407E-A947-70E740481C1C}">
                <a14:useLocalDpi xmlns:a14="http://schemas.microsoft.com/office/drawing/2010/main" val="0"/>
              </a:ext>
            </a:extLst>
          </a:blip>
          <a:srcRect t="16739" b="16739"/>
          <a:stretch>
            <a:fillRect/>
          </a:stretch>
        </p:blipFill>
        <p:spPr/>
      </p:pic>
      <p:sp>
        <p:nvSpPr>
          <p:cNvPr id="2" name="Titolo 1"/>
          <p:cNvSpPr>
            <a:spLocks noGrp="1"/>
          </p:cNvSpPr>
          <p:nvPr>
            <p:ph type="title"/>
          </p:nvPr>
        </p:nvSpPr>
        <p:spPr>
          <a:xfrm>
            <a:off x="896471" y="975360"/>
            <a:ext cx="7410823" cy="701040"/>
          </a:xfrm>
        </p:spPr>
        <p:txBody>
          <a:bodyPr>
            <a:noAutofit/>
          </a:bodyPr>
          <a:lstStyle/>
          <a:p>
            <a:r>
              <a:rPr lang="it-IT" sz="3200" i="1" dirty="0" smtClean="0"/>
              <a:t>Vanitas</a:t>
            </a:r>
            <a:r>
              <a:rPr lang="it-IT" sz="3200" dirty="0" smtClean="0"/>
              <a:t>, S. </a:t>
            </a:r>
            <a:r>
              <a:rPr lang="it-IT" sz="3200" dirty="0" err="1" smtClean="0"/>
              <a:t>Stoskopff</a:t>
            </a:r>
            <a:r>
              <a:rPr lang="it-IT" sz="3200" dirty="0" smtClean="0"/>
              <a:t> (1630)</a:t>
            </a:r>
            <a:endParaRPr lang="it-IT" sz="3200" dirty="0"/>
          </a:p>
        </p:txBody>
      </p:sp>
    </p:spTree>
    <p:extLst>
      <p:ext uri="{BB962C8B-B14F-4D97-AF65-F5344CB8AC3E}">
        <p14:creationId xmlns:p14="http://schemas.microsoft.com/office/powerpoint/2010/main" val="1854952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algn="just"/>
            <a:r>
              <a:rPr lang="it-IT" sz="3200" dirty="0" smtClean="0"/>
              <a:t>I grandi architetti del ‘600 punteranno a trasmettere il dinamismo delle forme rompendo la rigidità della materia con i giochi di luce ed ombra. La pietra simula il movimento, crea un’illusione ottica che inganna lo spettatore fingendo una realtà che non esiste. L’arte si arricchisce di soggetti in cui si creano riflessi che confondono la vista in un gioco di specchi.</a:t>
            </a:r>
            <a:endParaRPr lang="it-IT" sz="3200" dirty="0"/>
          </a:p>
        </p:txBody>
      </p:sp>
      <p:sp>
        <p:nvSpPr>
          <p:cNvPr id="3" name="Titolo 2"/>
          <p:cNvSpPr>
            <a:spLocks noGrp="1"/>
          </p:cNvSpPr>
          <p:nvPr>
            <p:ph type="title"/>
          </p:nvPr>
        </p:nvSpPr>
        <p:spPr>
          <a:xfrm>
            <a:off x="642471" y="975360"/>
            <a:ext cx="7859057" cy="701040"/>
          </a:xfrm>
        </p:spPr>
        <p:txBody>
          <a:bodyPr>
            <a:normAutofit/>
          </a:bodyPr>
          <a:lstStyle/>
          <a:p>
            <a:r>
              <a:rPr lang="it-IT" sz="3200" dirty="0" smtClean="0"/>
              <a:t>INGANNI, APPARENZE E FINZIONI</a:t>
            </a:r>
            <a:endParaRPr lang="it-IT" sz="3200" dirty="0"/>
          </a:p>
        </p:txBody>
      </p:sp>
    </p:spTree>
    <p:extLst>
      <p:ext uri="{BB962C8B-B14F-4D97-AF65-F5344CB8AC3E}">
        <p14:creationId xmlns:p14="http://schemas.microsoft.com/office/powerpoint/2010/main" val="189902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7647" y="975360"/>
            <a:ext cx="7918823" cy="701040"/>
          </a:xfrm>
        </p:spPr>
        <p:txBody>
          <a:bodyPr>
            <a:normAutofit/>
          </a:bodyPr>
          <a:lstStyle/>
          <a:p>
            <a:r>
              <a:rPr lang="it-IT" sz="3200" i="1" dirty="0" smtClean="0"/>
              <a:t>Las </a:t>
            </a:r>
            <a:r>
              <a:rPr lang="it-IT" sz="3200" i="1" dirty="0" err="1" smtClean="0"/>
              <a:t>meniñas</a:t>
            </a:r>
            <a:r>
              <a:rPr lang="it-IT" sz="3200" dirty="0" smtClean="0"/>
              <a:t>, D. </a:t>
            </a:r>
            <a:r>
              <a:rPr lang="it-IT" sz="3200" dirty="0" err="1" smtClean="0"/>
              <a:t>Velazquez</a:t>
            </a:r>
            <a:r>
              <a:rPr lang="it-IT" sz="3200" dirty="0" smtClean="0"/>
              <a:t> (1656)</a:t>
            </a:r>
            <a:endParaRPr lang="it-IT" sz="3200" dirty="0"/>
          </a:p>
        </p:txBody>
      </p:sp>
      <p:pic>
        <p:nvPicPr>
          <p:cNvPr id="4" name="Segnaposto contenuto 3" descr="velazquez-las-meninas.jpg"/>
          <p:cNvPicPr>
            <a:picLocks noGrp="1" noChangeAspect="1"/>
          </p:cNvPicPr>
          <p:nvPr>
            <p:ph sz="quarter" idx="13"/>
          </p:nvPr>
        </p:nvPicPr>
        <p:blipFill>
          <a:blip r:embed="rId2">
            <a:extLst>
              <a:ext uri="{28A0092B-C50C-407E-A947-70E740481C1C}">
                <a14:useLocalDpi xmlns:a14="http://schemas.microsoft.com/office/drawing/2010/main" val="0"/>
              </a:ext>
            </a:extLst>
          </a:blip>
          <a:srcRect l="-86078" r="-86078"/>
          <a:stretch>
            <a:fillRect/>
          </a:stretch>
        </p:blipFill>
        <p:spPr>
          <a:xfrm>
            <a:off x="-246627" y="2020824"/>
            <a:ext cx="9931883" cy="4837176"/>
          </a:xfrm>
        </p:spPr>
      </p:pic>
    </p:spTree>
    <p:extLst>
      <p:ext uri="{BB962C8B-B14F-4D97-AF65-F5344CB8AC3E}">
        <p14:creationId xmlns:p14="http://schemas.microsoft.com/office/powerpoint/2010/main" val="2401089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29600" cy="4837176"/>
          </a:xfrm>
        </p:spPr>
        <p:txBody>
          <a:bodyPr>
            <a:normAutofit/>
          </a:bodyPr>
          <a:lstStyle/>
          <a:p>
            <a:pPr algn="just"/>
            <a:r>
              <a:rPr lang="it-IT" sz="3200" dirty="0" smtClean="0"/>
              <a:t>1. Problemi di periodizzazione</a:t>
            </a:r>
          </a:p>
          <a:p>
            <a:pPr algn="just"/>
            <a:r>
              <a:rPr lang="it-IT" sz="3200" dirty="0" smtClean="0"/>
              <a:t>		</a:t>
            </a:r>
            <a:r>
              <a:rPr lang="it-IT" sz="3200" dirty="0"/>
              <a:t>	</a:t>
            </a:r>
            <a:r>
              <a:rPr lang="it-IT" sz="3200" dirty="0" smtClean="0">
                <a:latin typeface="Wingdings"/>
                <a:ea typeface="Wingdings"/>
                <a:cs typeface="Wingdings"/>
                <a:sym typeface="Wingdings"/>
              </a:rPr>
              <a:t></a:t>
            </a:r>
          </a:p>
          <a:p>
            <a:pPr algn="just"/>
            <a:r>
              <a:rPr lang="it-IT" sz="3200" dirty="0">
                <a:latin typeface="Wingdings"/>
                <a:ea typeface="Wingdings"/>
                <a:cs typeface="Wingdings"/>
                <a:sym typeface="Wingdings"/>
              </a:rPr>
              <a:t>	</a:t>
            </a:r>
            <a:r>
              <a:rPr lang="it-IT" sz="3200" dirty="0" smtClean="0">
                <a:ea typeface="Wingdings"/>
                <a:cs typeface="Wingdings"/>
                <a:sym typeface="Wingdings"/>
              </a:rPr>
              <a:t>1690 Accademia de l’Arcadia</a:t>
            </a:r>
            <a:endParaRPr lang="it-IT" sz="3200" dirty="0" smtClean="0"/>
          </a:p>
          <a:p>
            <a:pPr algn="just"/>
            <a:r>
              <a:rPr lang="it-IT" sz="3200" dirty="0" smtClean="0"/>
              <a:t>2. Connotazione ideologica del nome</a:t>
            </a:r>
          </a:p>
          <a:p>
            <a:pPr algn="just"/>
            <a:r>
              <a:rPr lang="it-IT" sz="3200" dirty="0"/>
              <a:t>	</a:t>
            </a:r>
            <a:r>
              <a:rPr lang="it-IT" sz="3200" dirty="0" smtClean="0"/>
              <a:t>		</a:t>
            </a:r>
            <a:r>
              <a:rPr lang="it-IT" sz="3200" dirty="0" smtClean="0">
                <a:latin typeface="Wingdings"/>
                <a:ea typeface="Wingdings"/>
                <a:cs typeface="Wingdings"/>
                <a:sym typeface="Wingdings"/>
              </a:rPr>
              <a:t></a:t>
            </a:r>
            <a:endParaRPr lang="it-IT" sz="3200" dirty="0">
              <a:sym typeface="Wingdings"/>
            </a:endParaRPr>
          </a:p>
          <a:p>
            <a:pPr algn="just"/>
            <a:r>
              <a:rPr lang="it-IT" sz="3200" dirty="0" smtClean="0">
                <a:sym typeface="Wingdings"/>
              </a:rPr>
              <a:t>	</a:t>
            </a:r>
            <a:r>
              <a:rPr lang="it-IT" sz="3200" dirty="0" smtClean="0"/>
              <a:t>Riabilitazione novecentesca</a:t>
            </a:r>
          </a:p>
          <a:p>
            <a:pPr algn="just"/>
            <a:r>
              <a:rPr lang="it-IT" sz="3200" dirty="0" smtClean="0"/>
              <a:t>3. Pluralità di esperienze</a:t>
            </a:r>
          </a:p>
          <a:p>
            <a:pPr lvl="3" algn="just"/>
            <a:endParaRPr lang="it-IT" sz="3200" dirty="0"/>
          </a:p>
          <a:p>
            <a:pPr algn="just"/>
            <a:endParaRPr lang="it-IT" sz="3200" dirty="0"/>
          </a:p>
        </p:txBody>
      </p:sp>
      <p:sp>
        <p:nvSpPr>
          <p:cNvPr id="3" name="Titolo 2"/>
          <p:cNvSpPr>
            <a:spLocks noGrp="1"/>
          </p:cNvSpPr>
          <p:nvPr>
            <p:ph type="title"/>
          </p:nvPr>
        </p:nvSpPr>
        <p:spPr>
          <a:xfrm>
            <a:off x="457200" y="975360"/>
            <a:ext cx="7924800" cy="701040"/>
          </a:xfrm>
        </p:spPr>
        <p:txBody>
          <a:bodyPr>
            <a:noAutofit/>
          </a:bodyPr>
          <a:lstStyle/>
          <a:p>
            <a:r>
              <a:rPr lang="it-IT" sz="3200" dirty="0" smtClean="0"/>
              <a:t>UN’OTTICA COMPLESSA:</a:t>
            </a:r>
            <a:endParaRPr lang="it-IT" sz="3200" dirty="0"/>
          </a:p>
        </p:txBody>
      </p:sp>
    </p:spTree>
    <p:extLst>
      <p:ext uri="{BB962C8B-B14F-4D97-AF65-F5344CB8AC3E}">
        <p14:creationId xmlns:p14="http://schemas.microsoft.com/office/powerpoint/2010/main" val="3398652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689412"/>
            <a:ext cx="8229600" cy="3406588"/>
          </a:xfrm>
        </p:spPr>
        <p:txBody>
          <a:bodyPr>
            <a:noAutofit/>
          </a:bodyPr>
          <a:lstStyle/>
          <a:p>
            <a:pPr algn="just"/>
            <a:r>
              <a:rPr lang="it-IT" sz="3600" dirty="0" smtClean="0"/>
              <a:t>Questo valore dell’apparenza e della falsificazione della realtà si collegano ad una grande fioritura del teatro e della metafora della realtà come teatro.</a:t>
            </a:r>
          </a:p>
          <a:p>
            <a:pPr algn="just"/>
            <a:endParaRPr lang="it-IT" sz="3200" dirty="0"/>
          </a:p>
          <a:p>
            <a:pPr algn="just"/>
            <a:endParaRPr lang="it-IT" sz="3200" dirty="0" smtClean="0"/>
          </a:p>
        </p:txBody>
      </p:sp>
      <p:sp>
        <p:nvSpPr>
          <p:cNvPr id="3" name="Titolo 2"/>
          <p:cNvSpPr>
            <a:spLocks noGrp="1"/>
          </p:cNvSpPr>
          <p:nvPr>
            <p:ph type="title"/>
          </p:nvPr>
        </p:nvSpPr>
        <p:spPr>
          <a:xfrm>
            <a:off x="851647" y="975360"/>
            <a:ext cx="7395881" cy="701040"/>
          </a:xfrm>
        </p:spPr>
        <p:txBody>
          <a:bodyPr>
            <a:normAutofit/>
          </a:bodyPr>
          <a:lstStyle/>
          <a:p>
            <a:r>
              <a:rPr lang="it-IT" sz="3200" dirty="0" smtClean="0"/>
              <a:t>Il “</a:t>
            </a:r>
            <a:r>
              <a:rPr lang="it-IT" sz="3200" i="1" dirty="0" smtClean="0"/>
              <a:t>GRAN TEATRO</a:t>
            </a:r>
            <a:r>
              <a:rPr lang="it-IT" sz="3200" dirty="0" smtClean="0"/>
              <a:t>” DEL MONDO</a:t>
            </a:r>
            <a:endParaRPr lang="it-IT" sz="3200" dirty="0"/>
          </a:p>
        </p:txBody>
      </p:sp>
    </p:spTree>
    <p:extLst>
      <p:ext uri="{BB962C8B-B14F-4D97-AF65-F5344CB8AC3E}">
        <p14:creationId xmlns:p14="http://schemas.microsoft.com/office/powerpoint/2010/main" val="1038261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29600" cy="4837176"/>
          </a:xfrm>
        </p:spPr>
        <p:txBody>
          <a:bodyPr>
            <a:normAutofit fontScale="92500" lnSpcReduction="20000"/>
          </a:bodyPr>
          <a:lstStyle/>
          <a:p>
            <a:endParaRPr lang="it-IT" dirty="0"/>
          </a:p>
          <a:p>
            <a:pPr marL="457200" indent="-457200" algn="just">
              <a:buFont typeface="+mj-lt"/>
              <a:buAutoNum type="arabicPeriod"/>
            </a:pPr>
            <a:r>
              <a:rPr lang="it-IT" sz="3500" dirty="0" smtClean="0"/>
              <a:t>Nascono le prime forme di “</a:t>
            </a:r>
            <a:r>
              <a:rPr lang="it-IT" sz="3500" i="1" dirty="0" smtClean="0"/>
              <a:t>recitar cantando</a:t>
            </a:r>
            <a:r>
              <a:rPr lang="it-IT" sz="3500" dirty="0" smtClean="0"/>
              <a:t>” che costituiscono il nucleo originario da cui si svilupperà il MELODRAMMA, espressione artistica tipicamente italiana che si associa musica e poesia che avrà compiuta forma nel Settecento con Pietro </a:t>
            </a:r>
            <a:r>
              <a:rPr lang="it-IT" sz="3500" dirty="0" err="1" smtClean="0"/>
              <a:t>Metastasio</a:t>
            </a:r>
            <a:r>
              <a:rPr lang="it-IT" sz="3500" dirty="0" smtClean="0"/>
              <a:t>.</a:t>
            </a:r>
            <a:endParaRPr lang="it-IT" sz="3500" dirty="0"/>
          </a:p>
          <a:p>
            <a:pPr marL="457200" indent="-457200" algn="just">
              <a:buFont typeface="+mj-lt"/>
              <a:buAutoNum type="arabicPeriod"/>
            </a:pPr>
            <a:r>
              <a:rPr lang="it-IT" sz="3500" dirty="0" smtClean="0"/>
              <a:t>Nasce la Commedia dell’Arte, forma di teatro comico di improvvisazione conosciuta in Franca come </a:t>
            </a:r>
            <a:r>
              <a:rPr lang="it-IT" sz="3500" i="1" dirty="0" err="1" smtClean="0"/>
              <a:t>Comédie</a:t>
            </a:r>
            <a:r>
              <a:rPr lang="it-IT" sz="3500" i="1" dirty="0" smtClean="0"/>
              <a:t> </a:t>
            </a:r>
            <a:r>
              <a:rPr lang="it-IT" sz="3500" i="1" dirty="0" err="1" smtClean="0"/>
              <a:t>Italienne</a:t>
            </a:r>
            <a:r>
              <a:rPr lang="it-IT" sz="3500" i="1" dirty="0" smtClean="0"/>
              <a:t>, </a:t>
            </a:r>
            <a:r>
              <a:rPr lang="it-IT" sz="3500" dirty="0" smtClean="0"/>
              <a:t>che sarà riformata nel Settecento da Carlo Goldoni.</a:t>
            </a:r>
            <a:endParaRPr lang="it-IT" sz="3500" i="1" dirty="0"/>
          </a:p>
        </p:txBody>
      </p:sp>
      <p:sp>
        <p:nvSpPr>
          <p:cNvPr id="3" name="Titolo 2"/>
          <p:cNvSpPr>
            <a:spLocks noGrp="1"/>
          </p:cNvSpPr>
          <p:nvPr>
            <p:ph type="title"/>
          </p:nvPr>
        </p:nvSpPr>
        <p:spPr>
          <a:xfrm>
            <a:off x="2126129" y="791882"/>
            <a:ext cx="4567518" cy="884518"/>
          </a:xfrm>
        </p:spPr>
        <p:txBody>
          <a:bodyPr>
            <a:noAutofit/>
          </a:bodyPr>
          <a:lstStyle/>
          <a:p>
            <a:r>
              <a:rPr lang="it-IT" sz="3200" dirty="0" smtClean="0"/>
              <a:t>E IN ITALIA…</a:t>
            </a:r>
            <a:br>
              <a:rPr lang="it-IT" sz="3200" dirty="0" smtClean="0"/>
            </a:br>
            <a:endParaRPr lang="it-IT" sz="3200" dirty="0"/>
          </a:p>
        </p:txBody>
      </p:sp>
    </p:spTree>
    <p:extLst>
      <p:ext uri="{BB962C8B-B14F-4D97-AF65-F5344CB8AC3E}">
        <p14:creationId xmlns:p14="http://schemas.microsoft.com/office/powerpoint/2010/main" val="4011258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92500" lnSpcReduction="20000"/>
          </a:bodyPr>
          <a:lstStyle/>
          <a:p>
            <a:pPr algn="just"/>
            <a:r>
              <a:rPr lang="it-IT" sz="3200" dirty="0" smtClean="0"/>
              <a:t>		</a:t>
            </a:r>
            <a:r>
              <a:rPr lang="it-IT" sz="3200" b="1" dirty="0" smtClean="0"/>
              <a:t>ORIGINE DEL NOME</a:t>
            </a:r>
            <a:r>
              <a:rPr lang="it-IT" sz="3200" dirty="0" smtClean="0"/>
              <a:t>:</a:t>
            </a:r>
          </a:p>
          <a:p>
            <a:pPr marL="457200" indent="-457200" algn="just">
              <a:buFont typeface="+mj-lt"/>
              <a:buAutoNum type="arabicPeriod"/>
            </a:pPr>
            <a:r>
              <a:rPr lang="it-IT" sz="3200" dirty="0" smtClean="0"/>
              <a:t>Sillogismo capzioso</a:t>
            </a:r>
          </a:p>
          <a:p>
            <a:pPr marL="457200" indent="-457200" algn="just">
              <a:buFont typeface="+mj-lt"/>
              <a:buAutoNum type="arabicPeriod"/>
            </a:pPr>
            <a:r>
              <a:rPr lang="it-IT" sz="3200" dirty="0" smtClean="0"/>
              <a:t>Pietra marezzata (</a:t>
            </a:r>
            <a:r>
              <a:rPr lang="it-IT" sz="3200" dirty="0" err="1" smtClean="0"/>
              <a:t>port</a:t>
            </a:r>
            <a:r>
              <a:rPr lang="it-IT" sz="3200" dirty="0" smtClean="0"/>
              <a:t>. </a:t>
            </a:r>
            <a:r>
              <a:rPr lang="it-IT" sz="3200" i="1" dirty="0" err="1"/>
              <a:t>b</a:t>
            </a:r>
            <a:r>
              <a:rPr lang="it-IT" sz="3200" i="1" dirty="0" err="1" smtClean="0"/>
              <a:t>arroco</a:t>
            </a:r>
            <a:r>
              <a:rPr lang="it-IT" sz="3200" dirty="0" smtClean="0"/>
              <a:t>)</a:t>
            </a:r>
          </a:p>
          <a:p>
            <a:pPr marL="457200" indent="-457200" algn="just">
              <a:buFont typeface="+mj-lt"/>
              <a:buAutoNum type="arabicPeriod"/>
            </a:pPr>
            <a:r>
              <a:rPr lang="it-IT" sz="3200" dirty="0" smtClean="0"/>
              <a:t>Sguardo spalancato (</a:t>
            </a:r>
            <a:r>
              <a:rPr lang="it-IT" sz="3200" dirty="0" err="1" smtClean="0"/>
              <a:t>ar</a:t>
            </a:r>
            <a:r>
              <a:rPr lang="it-IT" sz="3200" dirty="0" smtClean="0"/>
              <a:t>. </a:t>
            </a:r>
            <a:r>
              <a:rPr lang="it-IT" sz="3200" i="1" dirty="0" err="1"/>
              <a:t>b</a:t>
            </a:r>
            <a:r>
              <a:rPr lang="it-IT" sz="3200" i="1" dirty="0" err="1" smtClean="0"/>
              <a:t>arraqua</a:t>
            </a:r>
            <a:r>
              <a:rPr lang="it-IT" sz="3200" dirty="0" smtClean="0"/>
              <a:t>)</a:t>
            </a:r>
            <a:endParaRPr lang="it-IT" sz="3200" dirty="0"/>
          </a:p>
          <a:p>
            <a:endParaRPr lang="it-IT" sz="3200" dirty="0" smtClean="0"/>
          </a:p>
          <a:p>
            <a:r>
              <a:rPr lang="it-IT" sz="3200" dirty="0" smtClean="0"/>
              <a:t>PER SOTTOLINEARE </a:t>
            </a:r>
          </a:p>
          <a:p>
            <a:endParaRPr lang="it-IT" sz="3200" dirty="0" smtClean="0"/>
          </a:p>
          <a:p>
            <a:pPr marL="514350" indent="-514350" algn="just">
              <a:buFont typeface="+mj-lt"/>
              <a:buAutoNum type="arabicPeriod"/>
            </a:pPr>
            <a:r>
              <a:rPr lang="it-IT" sz="3200" dirty="0" smtClean="0"/>
              <a:t>Irregolarità e disarmonia</a:t>
            </a:r>
          </a:p>
          <a:p>
            <a:pPr marL="514350" indent="-514350" algn="just">
              <a:buFont typeface="+mj-lt"/>
              <a:buAutoNum type="arabicPeriod"/>
            </a:pPr>
            <a:r>
              <a:rPr lang="it-IT" sz="3200" dirty="0" smtClean="0"/>
              <a:t>Cattivo gusto e delirio di menti sregolate</a:t>
            </a:r>
          </a:p>
          <a:p>
            <a:pPr algn="just"/>
            <a:endParaRPr lang="it-IT" sz="3200" dirty="0" smtClean="0"/>
          </a:p>
          <a:p>
            <a:pPr marL="457200" indent="-457200" algn="just">
              <a:buFont typeface="+mj-lt"/>
              <a:buAutoNum type="arabicPeriod"/>
            </a:pPr>
            <a:endParaRPr lang="it-IT" i="1" dirty="0"/>
          </a:p>
          <a:p>
            <a:pPr marL="457200" indent="-457200" algn="just">
              <a:buFont typeface="+mj-lt"/>
              <a:buAutoNum type="arabicPeriod"/>
            </a:pPr>
            <a:endParaRPr lang="it-IT" dirty="0"/>
          </a:p>
        </p:txBody>
      </p:sp>
      <p:sp>
        <p:nvSpPr>
          <p:cNvPr id="3" name="Titolo 2"/>
          <p:cNvSpPr>
            <a:spLocks noGrp="1"/>
          </p:cNvSpPr>
          <p:nvPr>
            <p:ph type="title"/>
          </p:nvPr>
        </p:nvSpPr>
        <p:spPr>
          <a:xfrm>
            <a:off x="1494119" y="975360"/>
            <a:ext cx="6574116" cy="701040"/>
          </a:xfrm>
        </p:spPr>
        <p:txBody>
          <a:bodyPr>
            <a:noAutofit/>
          </a:bodyPr>
          <a:lstStyle/>
          <a:p>
            <a:r>
              <a:rPr lang="it-IT" sz="3200" dirty="0" smtClean="0"/>
              <a:t>LA LETTERATURA</a:t>
            </a:r>
            <a:endParaRPr lang="it-IT" sz="3200" dirty="0"/>
          </a:p>
        </p:txBody>
      </p:sp>
    </p:spTree>
    <p:extLst>
      <p:ext uri="{BB962C8B-B14F-4D97-AF65-F5344CB8AC3E}">
        <p14:creationId xmlns:p14="http://schemas.microsoft.com/office/powerpoint/2010/main" val="1246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dissolv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normAutofit/>
          </a:bodyPr>
          <a:lstStyle/>
          <a:p>
            <a:pPr marL="457200" indent="-457200" algn="just">
              <a:buFont typeface="+mj-lt"/>
              <a:buAutoNum type="arabicPeriod"/>
            </a:pPr>
            <a:endParaRPr lang="it-IT" sz="3200" dirty="0" smtClean="0"/>
          </a:p>
          <a:p>
            <a:pPr marL="457200" indent="-457200" algn="just">
              <a:buFont typeface="+mj-lt"/>
              <a:buAutoNum type="arabicPeriod"/>
            </a:pPr>
            <a:r>
              <a:rPr lang="it-IT" sz="3200" dirty="0" smtClean="0"/>
              <a:t>Ripudio del classicismo e del principio d’imitazione.</a:t>
            </a:r>
          </a:p>
          <a:p>
            <a:pPr algn="just"/>
            <a:endParaRPr lang="it-IT" sz="3200" dirty="0" smtClean="0"/>
          </a:p>
          <a:p>
            <a:pPr marL="457200" indent="-457200" algn="just">
              <a:buFont typeface="+mj-lt"/>
              <a:buAutoNum type="arabicPeriod"/>
            </a:pPr>
            <a:r>
              <a:rPr lang="it-IT" sz="3200" dirty="0" smtClean="0"/>
              <a:t>Valorizzazione della capacità creatrice del singolo.</a:t>
            </a:r>
          </a:p>
          <a:p>
            <a:pPr algn="just"/>
            <a:endParaRPr lang="it-IT" dirty="0"/>
          </a:p>
          <a:p>
            <a:pPr marL="457200" indent="-457200" algn="just">
              <a:buFont typeface="+mj-lt"/>
              <a:buAutoNum type="arabicPeriod"/>
            </a:pPr>
            <a:endParaRPr lang="it-IT" dirty="0" smtClean="0"/>
          </a:p>
          <a:p>
            <a:pPr marL="457200" indent="-457200" algn="just">
              <a:buAutoNum type="arabicPeriod"/>
            </a:pPr>
            <a:endParaRPr lang="it-IT" dirty="0" smtClean="0"/>
          </a:p>
          <a:p>
            <a:pPr marL="457200" indent="-457200" algn="just">
              <a:buAutoNum type="arabicPeriod"/>
            </a:pPr>
            <a:endParaRPr lang="it-IT" dirty="0" smtClean="0"/>
          </a:p>
          <a:p>
            <a:pPr marL="0" indent="0" algn="just">
              <a:buNone/>
            </a:pPr>
            <a:endParaRPr lang="it-IT" dirty="0" smtClean="0"/>
          </a:p>
          <a:p>
            <a:pPr marL="0" indent="0">
              <a:buNone/>
            </a:pPr>
            <a:endParaRPr lang="it-IT" dirty="0" smtClean="0"/>
          </a:p>
          <a:p>
            <a:pPr marL="0" indent="0">
              <a:buNone/>
            </a:pPr>
            <a:endParaRPr lang="it-IT" dirty="0"/>
          </a:p>
        </p:txBody>
      </p:sp>
      <p:sp>
        <p:nvSpPr>
          <p:cNvPr id="2" name="Titolo 1"/>
          <p:cNvSpPr>
            <a:spLocks noGrp="1"/>
          </p:cNvSpPr>
          <p:nvPr>
            <p:ph type="title"/>
          </p:nvPr>
        </p:nvSpPr>
        <p:spPr>
          <a:xfrm>
            <a:off x="896472" y="975359"/>
            <a:ext cx="7790328" cy="844593"/>
          </a:xfrm>
        </p:spPr>
        <p:txBody>
          <a:bodyPr>
            <a:noAutofit/>
          </a:bodyPr>
          <a:lstStyle/>
          <a:p>
            <a:r>
              <a:rPr lang="it-IT" sz="3200" dirty="0" smtClean="0"/>
              <a:t>DENOMINATORI COMUNI</a:t>
            </a:r>
            <a:endParaRPr lang="it-IT" sz="3200" dirty="0"/>
          </a:p>
        </p:txBody>
      </p:sp>
    </p:spTree>
    <p:extLst>
      <p:ext uri="{BB962C8B-B14F-4D97-AF65-F5344CB8AC3E}">
        <p14:creationId xmlns:p14="http://schemas.microsoft.com/office/powerpoint/2010/main" val="324726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marL="457200" indent="-457200" algn="just">
              <a:buFont typeface="+mj-lt"/>
              <a:buAutoNum type="arabicPeriod"/>
            </a:pPr>
            <a:r>
              <a:rPr lang="it-IT" sz="3200" dirty="0" smtClean="0"/>
              <a:t>Rifiuto della </a:t>
            </a:r>
            <a:r>
              <a:rPr lang="it-IT" sz="3200" i="1" dirty="0" smtClean="0"/>
              <a:t>MIMESIS</a:t>
            </a:r>
            <a:r>
              <a:rPr lang="it-IT" sz="3200" dirty="0" smtClean="0"/>
              <a:t> aristotelica.</a:t>
            </a:r>
          </a:p>
          <a:p>
            <a:pPr marL="457200" indent="-457200" algn="just">
              <a:buFont typeface="+mj-lt"/>
              <a:buAutoNum type="arabicPeriod"/>
            </a:pPr>
            <a:r>
              <a:rPr lang="it-IT" sz="3200" dirty="0" smtClean="0"/>
              <a:t>L’arte </a:t>
            </a:r>
            <a:r>
              <a:rPr lang="it-IT" sz="3200" dirty="0" err="1" smtClean="0"/>
              <a:t>ri</a:t>
            </a:r>
            <a:r>
              <a:rPr lang="it-IT" sz="3200" dirty="0" smtClean="0"/>
              <a:t>-crea la realtà e l’artista ingaggia una gara con la natura.</a:t>
            </a:r>
          </a:p>
          <a:p>
            <a:pPr marL="457200" indent="-457200" algn="just">
              <a:buFont typeface="+mj-lt"/>
              <a:buAutoNum type="arabicPeriod"/>
            </a:pPr>
            <a:r>
              <a:rPr lang="it-IT" sz="3200" dirty="0" smtClean="0"/>
              <a:t>Ricerca di un illusionismo verbale per un rapporto nuovo tra le parole e le cose.</a:t>
            </a:r>
          </a:p>
          <a:p>
            <a:pPr marL="457200" indent="-457200" algn="just">
              <a:buFont typeface="+mj-lt"/>
              <a:buAutoNum type="arabicPeriod"/>
            </a:pPr>
            <a:r>
              <a:rPr lang="it-IT" sz="3200" dirty="0" smtClean="0"/>
              <a:t>Produzione di concetti, immagini nuove per unire idee lontane tra loro.</a:t>
            </a:r>
          </a:p>
          <a:p>
            <a:pPr marL="457200" indent="-457200" algn="just">
              <a:buFont typeface="+mj-lt"/>
              <a:buAutoNum type="arabicPeriod"/>
            </a:pPr>
            <a:endParaRPr lang="it-IT" dirty="0"/>
          </a:p>
        </p:txBody>
      </p:sp>
      <p:sp>
        <p:nvSpPr>
          <p:cNvPr id="3" name="Titolo 2"/>
          <p:cNvSpPr>
            <a:spLocks noGrp="1"/>
          </p:cNvSpPr>
          <p:nvPr>
            <p:ph type="title"/>
          </p:nvPr>
        </p:nvSpPr>
        <p:spPr/>
        <p:txBody>
          <a:bodyPr>
            <a:noAutofit/>
          </a:bodyPr>
          <a:lstStyle/>
          <a:p>
            <a:r>
              <a:rPr lang="it-IT" sz="2800" dirty="0" smtClean="0"/>
              <a:t>ESTETICA BAROCCA</a:t>
            </a:r>
            <a:endParaRPr lang="it-IT" sz="2800" dirty="0"/>
          </a:p>
        </p:txBody>
      </p:sp>
    </p:spTree>
    <p:extLst>
      <p:ext uri="{BB962C8B-B14F-4D97-AF65-F5344CB8AC3E}">
        <p14:creationId xmlns:p14="http://schemas.microsoft.com/office/powerpoint/2010/main" val="581312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r>
              <a:rPr lang="it-IT" sz="3200" dirty="0"/>
              <a:t>La metafora mette in relazione tra </a:t>
            </a:r>
            <a:r>
              <a:rPr lang="it-IT" sz="3200" dirty="0" smtClean="0"/>
              <a:t>loro </a:t>
            </a:r>
            <a:r>
              <a:rPr lang="it-IT" sz="3200" dirty="0"/>
              <a:t>aspetti distanti della realtà che possono essere avvicinati l’un l’altro mediante accostamenti </a:t>
            </a:r>
            <a:r>
              <a:rPr lang="it-IT" sz="3200" b="1" dirty="0"/>
              <a:t>arguti</a:t>
            </a:r>
            <a:r>
              <a:rPr lang="it-IT" sz="3200" dirty="0"/>
              <a:t> e fulminei, opera </a:t>
            </a:r>
            <a:r>
              <a:rPr lang="it-IT" sz="3200" dirty="0" smtClean="0"/>
              <a:t>dell’</a:t>
            </a:r>
            <a:r>
              <a:rPr lang="it-IT" sz="3200" b="1" dirty="0" smtClean="0"/>
              <a:t>ingegno</a:t>
            </a:r>
            <a:r>
              <a:rPr lang="it-IT" sz="3200" dirty="0" smtClean="0"/>
              <a:t>. La </a:t>
            </a:r>
            <a:r>
              <a:rPr lang="it-IT" sz="3200" dirty="0"/>
              <a:t>metafora, attraverso un’operazione cerebrale, collega gli elementi isolati della realtà. </a:t>
            </a:r>
            <a:r>
              <a:rPr lang="it-IT" sz="3200" dirty="0" smtClean="0"/>
              <a:t>Non </a:t>
            </a:r>
            <a:r>
              <a:rPr lang="it-IT" sz="3200" dirty="0"/>
              <a:t>ha valore esornativo, ma gnoseologico.</a:t>
            </a:r>
          </a:p>
          <a:p>
            <a:pPr algn="just"/>
            <a:endParaRPr lang="it-IT" sz="3200" dirty="0" smtClean="0"/>
          </a:p>
          <a:p>
            <a:pPr algn="just"/>
            <a:endParaRPr lang="it-IT" dirty="0"/>
          </a:p>
        </p:txBody>
      </p:sp>
      <p:sp>
        <p:nvSpPr>
          <p:cNvPr id="3" name="Titolo 2"/>
          <p:cNvSpPr>
            <a:spLocks noGrp="1"/>
          </p:cNvSpPr>
          <p:nvPr>
            <p:ph type="title"/>
          </p:nvPr>
        </p:nvSpPr>
        <p:spPr/>
        <p:txBody>
          <a:bodyPr>
            <a:normAutofit/>
          </a:bodyPr>
          <a:lstStyle/>
          <a:p>
            <a:r>
              <a:rPr lang="it-IT" sz="3200" dirty="0" smtClean="0"/>
              <a:t>La METAFORA (1)</a:t>
            </a:r>
            <a:endParaRPr lang="it-IT" sz="3200" dirty="0"/>
          </a:p>
        </p:txBody>
      </p:sp>
    </p:spTree>
    <p:extLst>
      <p:ext uri="{BB962C8B-B14F-4D97-AF65-F5344CB8AC3E}">
        <p14:creationId xmlns:p14="http://schemas.microsoft.com/office/powerpoint/2010/main" val="3610915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r>
              <a:rPr lang="it-IT" sz="3200" dirty="0" smtClean="0"/>
              <a:t>È </a:t>
            </a:r>
            <a:r>
              <a:rPr lang="it-IT" sz="3200" dirty="0"/>
              <a:t>figura di significato idonea a rendere la dimensione perennemente mutevole e metamorfica del reale coinvolgendo continuamente il lettore-spettatore in una sfida interpretativa e chiamandolo a collaborare alla creazione del significato.</a:t>
            </a:r>
          </a:p>
          <a:p>
            <a:endParaRPr lang="it-IT" dirty="0"/>
          </a:p>
        </p:txBody>
      </p:sp>
      <p:sp>
        <p:nvSpPr>
          <p:cNvPr id="3" name="Titolo 2"/>
          <p:cNvSpPr>
            <a:spLocks noGrp="1"/>
          </p:cNvSpPr>
          <p:nvPr>
            <p:ph type="title"/>
          </p:nvPr>
        </p:nvSpPr>
        <p:spPr/>
        <p:txBody>
          <a:bodyPr>
            <a:normAutofit/>
          </a:bodyPr>
          <a:lstStyle/>
          <a:p>
            <a:r>
              <a:rPr lang="it-IT" sz="3200" dirty="0" smtClean="0"/>
              <a:t>LA METAFORA (2)</a:t>
            </a:r>
            <a:endParaRPr lang="it-IT" sz="3200" dirty="0"/>
          </a:p>
        </p:txBody>
      </p:sp>
    </p:spTree>
    <p:extLst>
      <p:ext uri="{BB962C8B-B14F-4D97-AF65-F5344CB8AC3E}">
        <p14:creationId xmlns:p14="http://schemas.microsoft.com/office/powerpoint/2010/main" val="84343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933532" y="2047447"/>
            <a:ext cx="5629993" cy="2673056"/>
          </a:xfrm>
        </p:spPr>
        <p:txBody>
          <a:bodyPr>
            <a:noAutofit/>
          </a:bodyPr>
          <a:lstStyle/>
          <a:p>
            <a:pPr marL="0" indent="0" algn="just">
              <a:buNone/>
            </a:pPr>
            <a:r>
              <a:rPr lang="it-IT" sz="3200" dirty="0" smtClean="0"/>
              <a:t>“</a:t>
            </a:r>
            <a:r>
              <a:rPr lang="it-IT" sz="3200" i="1" dirty="0" smtClean="0"/>
              <a:t>prima che un fatto retorico, sembra […] una </a:t>
            </a:r>
            <a:r>
              <a:rPr lang="it-IT" sz="3200" i="1" u="sng" dirty="0" smtClean="0"/>
              <a:t>visione della vita</a:t>
            </a:r>
            <a:r>
              <a:rPr lang="it-IT" sz="3200" i="1" dirty="0" smtClean="0"/>
              <a:t>, </a:t>
            </a:r>
            <a:r>
              <a:rPr lang="it-IT" sz="3200" i="1" dirty="0" err="1" smtClean="0"/>
              <a:t>sicchè</a:t>
            </a:r>
            <a:r>
              <a:rPr lang="it-IT" sz="3200" i="1" dirty="0" smtClean="0"/>
              <a:t> per questa civiltà si potrebbe addirittura parlare di un “metaforismo” o di un “metamorfismo” universali, come di essenziali modi di avvertire ed esprimere la realtà</a:t>
            </a:r>
            <a:r>
              <a:rPr lang="it-IT" sz="3200" dirty="0" smtClean="0"/>
              <a:t>”.</a:t>
            </a:r>
            <a:endParaRPr lang="it-IT" sz="3200" dirty="0"/>
          </a:p>
        </p:txBody>
      </p:sp>
      <p:sp>
        <p:nvSpPr>
          <p:cNvPr id="2" name="Titolo 1"/>
          <p:cNvSpPr>
            <a:spLocks noGrp="1"/>
          </p:cNvSpPr>
          <p:nvPr>
            <p:ph type="title"/>
          </p:nvPr>
        </p:nvSpPr>
        <p:spPr>
          <a:xfrm>
            <a:off x="582707" y="975360"/>
            <a:ext cx="7679764" cy="701040"/>
          </a:xfrm>
        </p:spPr>
        <p:txBody>
          <a:bodyPr>
            <a:noAutofit/>
          </a:bodyPr>
          <a:lstStyle/>
          <a:p>
            <a:r>
              <a:rPr lang="it-IT" sz="2400" dirty="0" smtClean="0"/>
              <a:t>G. Getto, la metafora barocca…</a:t>
            </a:r>
            <a:endParaRPr lang="it-IT" sz="2400" dirty="0"/>
          </a:p>
        </p:txBody>
      </p:sp>
    </p:spTree>
    <p:extLst>
      <p:ext uri="{BB962C8B-B14F-4D97-AF65-F5344CB8AC3E}">
        <p14:creationId xmlns:p14="http://schemas.microsoft.com/office/powerpoint/2010/main" val="3174747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2403446"/>
            <a:ext cx="8229600" cy="3871848"/>
          </a:xfrm>
        </p:spPr>
        <p:txBody>
          <a:bodyPr>
            <a:normAutofit fontScale="92500" lnSpcReduction="10000"/>
          </a:bodyPr>
          <a:lstStyle/>
          <a:p>
            <a:pPr algn="just">
              <a:lnSpc>
                <a:spcPct val="80000"/>
              </a:lnSpc>
              <a:buFontTx/>
              <a:buNone/>
            </a:pPr>
            <a:r>
              <a:rPr lang="it-IT" sz="2800" i="1" dirty="0"/>
              <a:t> </a:t>
            </a:r>
            <a:r>
              <a:rPr lang="it-IT" sz="3800" dirty="0"/>
              <a:t>Se tu di’: “</a:t>
            </a:r>
            <a:r>
              <a:rPr lang="it-IT" sz="3800" b="1" i="1" dirty="0"/>
              <a:t>Prata </a:t>
            </a:r>
            <a:r>
              <a:rPr lang="it-IT" sz="3800" b="1" i="1" dirty="0" err="1"/>
              <a:t>amoena</a:t>
            </a:r>
            <a:r>
              <a:rPr lang="it-IT" sz="3800" b="1" i="1" dirty="0"/>
              <a:t> </a:t>
            </a:r>
            <a:r>
              <a:rPr lang="it-IT" sz="3800" b="1" i="1" dirty="0" err="1" smtClean="0"/>
              <a:t>sunt</a:t>
            </a:r>
            <a:r>
              <a:rPr lang="it-IT" sz="3800" dirty="0" smtClean="0"/>
              <a:t>”, </a:t>
            </a:r>
            <a:r>
              <a:rPr lang="it-IT" sz="3800" dirty="0"/>
              <a:t>altro non mi rappresenti che il verdeggiar de’ prati; ma se tu dirai: “</a:t>
            </a:r>
            <a:r>
              <a:rPr lang="it-IT" sz="3800" b="1" i="1" dirty="0"/>
              <a:t>Prata </a:t>
            </a:r>
            <a:r>
              <a:rPr lang="it-IT" sz="3800" b="1" i="1" dirty="0" err="1" smtClean="0"/>
              <a:t>rident</a:t>
            </a:r>
            <a:r>
              <a:rPr lang="it-IT" sz="3800" dirty="0" smtClean="0"/>
              <a:t>”, </a:t>
            </a:r>
            <a:r>
              <a:rPr lang="it-IT" sz="3800" dirty="0"/>
              <a:t>tu mi farai (come dissi) veder la terra essere un uomo animato, il prato esser la faccia, l’amenità il riso lieto. Tal ché in una paroletta </a:t>
            </a:r>
            <a:r>
              <a:rPr lang="it-IT" sz="3800" dirty="0" err="1"/>
              <a:t>transpaiono</a:t>
            </a:r>
            <a:r>
              <a:rPr lang="it-IT" sz="3800" dirty="0"/>
              <a:t> tutte queste nozioni di generi differenti: terra, prato, amenità, uomo, anima, riso, letizia.</a:t>
            </a:r>
          </a:p>
          <a:p>
            <a:pPr algn="just">
              <a:lnSpc>
                <a:spcPct val="80000"/>
              </a:lnSpc>
              <a:buFontTx/>
              <a:buNone/>
            </a:pPr>
            <a:endParaRPr lang="it-IT" sz="3800" dirty="0"/>
          </a:p>
          <a:p>
            <a:pPr algn="r">
              <a:lnSpc>
                <a:spcPct val="80000"/>
              </a:lnSpc>
              <a:buFontTx/>
              <a:buNone/>
            </a:pPr>
            <a:r>
              <a:rPr lang="it-IT" dirty="0"/>
              <a:t>     </a:t>
            </a:r>
          </a:p>
        </p:txBody>
      </p:sp>
      <p:sp>
        <p:nvSpPr>
          <p:cNvPr id="2" name="Titolo 1"/>
          <p:cNvSpPr>
            <a:spLocks noGrp="1"/>
          </p:cNvSpPr>
          <p:nvPr>
            <p:ph type="title"/>
          </p:nvPr>
        </p:nvSpPr>
        <p:spPr>
          <a:xfrm>
            <a:off x="627529" y="777271"/>
            <a:ext cx="8059271" cy="1000565"/>
          </a:xfrm>
        </p:spPr>
        <p:txBody>
          <a:bodyPr>
            <a:noAutofit/>
          </a:bodyPr>
          <a:lstStyle/>
          <a:p>
            <a:r>
              <a:rPr lang="it-IT" sz="3600" dirty="0" smtClean="0"/>
              <a:t> </a:t>
            </a:r>
            <a:r>
              <a:rPr lang="it-IT" sz="3600" i="1" dirty="0" smtClean="0"/>
              <a:t>Il </a:t>
            </a:r>
            <a:r>
              <a:rPr lang="it-IT" sz="2800" i="1" dirty="0" smtClean="0"/>
              <a:t>cannocchiale aristotelico</a:t>
            </a:r>
            <a:r>
              <a:rPr lang="it-IT" sz="2800" dirty="0"/>
              <a:t/>
            </a:r>
            <a:br>
              <a:rPr lang="it-IT" sz="2800" dirty="0"/>
            </a:br>
            <a:r>
              <a:rPr lang="it-IT" sz="2800" dirty="0" smtClean="0"/>
              <a:t>E. Tesauro (1654)</a:t>
            </a:r>
            <a:endParaRPr lang="it-IT" sz="2800" dirty="0"/>
          </a:p>
        </p:txBody>
      </p:sp>
    </p:spTree>
    <p:extLst>
      <p:ext uri="{BB962C8B-B14F-4D97-AF65-F5344CB8AC3E}">
        <p14:creationId xmlns:p14="http://schemas.microsoft.com/office/powerpoint/2010/main" val="402009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arcimboldo.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60956" r="-60956"/>
          <a:stretch/>
        </p:blipFill>
        <p:spPr>
          <a:xfrm>
            <a:off x="495300" y="2160588"/>
            <a:ext cx="8229600" cy="4697412"/>
          </a:xfrm>
        </p:spPr>
      </p:pic>
      <p:sp>
        <p:nvSpPr>
          <p:cNvPr id="2" name="Titolo 1"/>
          <p:cNvSpPr>
            <a:spLocks noGrp="1"/>
          </p:cNvSpPr>
          <p:nvPr>
            <p:ph type="title"/>
          </p:nvPr>
        </p:nvSpPr>
        <p:spPr>
          <a:xfrm>
            <a:off x="495300" y="975360"/>
            <a:ext cx="8229600" cy="701040"/>
          </a:xfrm>
        </p:spPr>
        <p:txBody>
          <a:bodyPr>
            <a:noAutofit/>
          </a:bodyPr>
          <a:lstStyle/>
          <a:p>
            <a:r>
              <a:rPr lang="it-IT" sz="3200" i="1" dirty="0" err="1" smtClean="0"/>
              <a:t>Vertumno</a:t>
            </a:r>
            <a:r>
              <a:rPr lang="it-IT" sz="3200" dirty="0" smtClean="0"/>
              <a:t>, G. </a:t>
            </a:r>
            <a:r>
              <a:rPr lang="it-IT" sz="3200" dirty="0" err="1" smtClean="0"/>
              <a:t>Arcimboldi</a:t>
            </a:r>
            <a:r>
              <a:rPr lang="it-IT" sz="3200" dirty="0" smtClean="0"/>
              <a:t> (1591)</a:t>
            </a:r>
            <a:endParaRPr lang="it-IT" sz="3200" dirty="0"/>
          </a:p>
        </p:txBody>
      </p:sp>
    </p:spTree>
    <p:extLst>
      <p:ext uri="{BB962C8B-B14F-4D97-AF65-F5344CB8AC3E}">
        <p14:creationId xmlns:p14="http://schemas.microsoft.com/office/powerpoint/2010/main" val="1543483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06825" y="975360"/>
            <a:ext cx="7634940" cy="701040"/>
          </a:xfrm>
        </p:spPr>
        <p:txBody>
          <a:bodyPr>
            <a:noAutofit/>
          </a:bodyPr>
          <a:lstStyle/>
          <a:p>
            <a:r>
              <a:rPr lang="it-IT" sz="3200" dirty="0" smtClean="0"/>
              <a:t>L’IRROMPERE DI UNA NOVITA’</a:t>
            </a:r>
            <a:endParaRPr lang="it-IT" sz="3200" dirty="0"/>
          </a:p>
        </p:txBody>
      </p:sp>
      <p:pic>
        <p:nvPicPr>
          <p:cNvPr id="8" name="Segnaposto contenuto 7" descr="adam_elsheimer_1.jpg"/>
          <p:cNvPicPr>
            <a:picLocks noGrp="1" noChangeAspect="1"/>
          </p:cNvPicPr>
          <p:nvPr>
            <p:ph sz="quarter" idx="13"/>
          </p:nvPr>
        </p:nvPicPr>
        <p:blipFill>
          <a:blip r:embed="rId2">
            <a:extLst>
              <a:ext uri="{28A0092B-C50C-407E-A947-70E740481C1C}">
                <a14:useLocalDpi xmlns:a14="http://schemas.microsoft.com/office/drawing/2010/main" val="0"/>
              </a:ext>
            </a:extLst>
          </a:blip>
          <a:srcRect l="-50972" r="-50972"/>
          <a:stretch>
            <a:fillRect/>
          </a:stretch>
        </p:blipFill>
        <p:spPr>
          <a:xfrm>
            <a:off x="457200" y="2020824"/>
            <a:ext cx="8229600" cy="4075176"/>
          </a:xfrm>
        </p:spPr>
      </p:pic>
    </p:spTree>
    <p:extLst>
      <p:ext uri="{BB962C8B-B14F-4D97-AF65-F5344CB8AC3E}">
        <p14:creationId xmlns:p14="http://schemas.microsoft.com/office/powerpoint/2010/main" val="287566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pPr algn="just"/>
            <a:r>
              <a:rPr lang="it-IT" sz="2800" dirty="0" smtClean="0"/>
              <a:t>La metafora unisce oggetti apparentemente lontani in analogie impensate.</a:t>
            </a:r>
          </a:p>
          <a:p>
            <a:r>
              <a:rPr lang="it-IT" sz="2800" dirty="0" smtClean="0"/>
              <a:t>AD ESEMPIO</a:t>
            </a:r>
            <a:endParaRPr lang="it-IT" sz="2800" dirty="0"/>
          </a:p>
          <a:p>
            <a:r>
              <a:rPr lang="it-IT" sz="2800" dirty="0" smtClean="0">
                <a:latin typeface="Wingdings"/>
                <a:ea typeface="Wingdings"/>
                <a:cs typeface="Wingdings"/>
                <a:sym typeface="Wingdings"/>
              </a:rPr>
              <a:t></a:t>
            </a:r>
            <a:endParaRPr lang="it-IT" sz="2800" dirty="0">
              <a:sym typeface="Wingdings"/>
            </a:endParaRPr>
          </a:p>
          <a:p>
            <a:r>
              <a:rPr lang="it-IT" sz="2800" dirty="0" smtClean="0">
                <a:sym typeface="Wingdings"/>
              </a:rPr>
              <a:t>L’uomo è un viandante che, sulla terra, alla fine del cammino, ottiene </a:t>
            </a:r>
          </a:p>
          <a:p>
            <a:r>
              <a:rPr lang="it-IT" sz="2800" dirty="0" smtClean="0">
                <a:latin typeface="Wingdings"/>
                <a:ea typeface="Wingdings"/>
                <a:cs typeface="Wingdings"/>
                <a:sym typeface="Wingdings"/>
              </a:rPr>
              <a:t></a:t>
            </a:r>
            <a:endParaRPr lang="it-IT" sz="2800" dirty="0">
              <a:sym typeface="Wingdings"/>
            </a:endParaRPr>
          </a:p>
          <a:p>
            <a:r>
              <a:rPr lang="it-IT" sz="2800" dirty="0" smtClean="0">
                <a:sym typeface="Wingdings"/>
              </a:rPr>
              <a:t> “</a:t>
            </a:r>
            <a:r>
              <a:rPr lang="it-IT" sz="2800" b="1" dirty="0" smtClean="0">
                <a:sym typeface="Wingdings"/>
              </a:rPr>
              <a:t>biada d’eternità, stalla di stelle</a:t>
            </a:r>
            <a:r>
              <a:rPr lang="it-IT" sz="2800" dirty="0" smtClean="0">
                <a:sym typeface="Wingdings"/>
              </a:rPr>
              <a:t>”</a:t>
            </a:r>
            <a:endParaRPr lang="it-IT" sz="2800" dirty="0"/>
          </a:p>
        </p:txBody>
      </p:sp>
      <p:sp>
        <p:nvSpPr>
          <p:cNvPr id="3" name="Titolo 2"/>
          <p:cNvSpPr>
            <a:spLocks noGrp="1"/>
          </p:cNvSpPr>
          <p:nvPr>
            <p:ph type="title"/>
          </p:nvPr>
        </p:nvSpPr>
        <p:spPr>
          <a:xfrm>
            <a:off x="567765" y="975360"/>
            <a:ext cx="7829175" cy="701040"/>
          </a:xfrm>
        </p:spPr>
        <p:txBody>
          <a:bodyPr>
            <a:noAutofit/>
          </a:bodyPr>
          <a:lstStyle/>
          <a:p>
            <a:r>
              <a:rPr lang="it-IT" sz="3200" i="1" dirty="0" smtClean="0"/>
              <a:t>“AGUDEZA” Y “INGENIO” –</a:t>
            </a:r>
            <a:r>
              <a:rPr lang="it-IT" sz="3200" dirty="0" smtClean="0"/>
              <a:t> B. </a:t>
            </a:r>
            <a:r>
              <a:rPr lang="it-IT" sz="3200" dirty="0" err="1" smtClean="0"/>
              <a:t>graciàn</a:t>
            </a:r>
            <a:endParaRPr lang="it-IT" sz="3200" i="1" dirty="0"/>
          </a:p>
        </p:txBody>
      </p:sp>
    </p:spTree>
    <p:extLst>
      <p:ext uri="{BB962C8B-B14F-4D97-AF65-F5344CB8AC3E}">
        <p14:creationId xmlns:p14="http://schemas.microsoft.com/office/powerpoint/2010/main" val="1971169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lstStyle/>
          <a:p>
            <a:pPr marL="514350" indent="-514350" algn="just">
              <a:buAutoNum type="arabicPeriod"/>
            </a:pPr>
            <a:r>
              <a:rPr lang="it-IT" sz="3200" dirty="0" smtClean="0"/>
              <a:t>Possiede </a:t>
            </a:r>
            <a:r>
              <a:rPr lang="it-IT" sz="3200" i="1" dirty="0" smtClean="0"/>
              <a:t>a</a:t>
            </a:r>
            <a:r>
              <a:rPr lang="it-IT" sz="3200" i="1" dirty="0"/>
              <a:t>c</a:t>
            </a:r>
            <a:r>
              <a:rPr lang="it-IT" sz="3200" i="1" dirty="0" smtClean="0"/>
              <a:t>utezza</a:t>
            </a:r>
            <a:r>
              <a:rPr lang="it-IT" sz="3200" dirty="0" smtClean="0"/>
              <a:t> e </a:t>
            </a:r>
            <a:r>
              <a:rPr lang="it-IT" sz="3200" i="1" dirty="0" smtClean="0"/>
              <a:t>ingegno</a:t>
            </a:r>
            <a:r>
              <a:rPr lang="it-IT" sz="3200" dirty="0" smtClean="0"/>
              <a:t>.</a:t>
            </a:r>
          </a:p>
          <a:p>
            <a:pPr marL="514350" indent="-514350" algn="just">
              <a:buAutoNum type="arabicPeriod"/>
            </a:pPr>
            <a:endParaRPr lang="it-IT" sz="3200" dirty="0" smtClean="0"/>
          </a:p>
          <a:p>
            <a:pPr marL="514350" indent="-514350" algn="just">
              <a:buAutoNum type="arabicPeriod"/>
            </a:pPr>
            <a:r>
              <a:rPr lang="it-IT" sz="3200" dirty="0" smtClean="0"/>
              <a:t>Scopre nuovi e nascosti legami tra le cose</a:t>
            </a:r>
          </a:p>
          <a:p>
            <a:pPr algn="just"/>
            <a:endParaRPr lang="it-IT" sz="3200" dirty="0"/>
          </a:p>
          <a:p>
            <a:pPr algn="just"/>
            <a:r>
              <a:rPr lang="it-IT" sz="3200" dirty="0" smtClean="0"/>
              <a:t>3. Produce </a:t>
            </a:r>
            <a:r>
              <a:rPr lang="it-IT" sz="3200" i="1" dirty="0" smtClean="0"/>
              <a:t>meraviglia</a:t>
            </a:r>
          </a:p>
          <a:p>
            <a:pPr algn="just"/>
            <a:endParaRPr lang="it-IT" sz="3200" dirty="0" smtClean="0"/>
          </a:p>
          <a:p>
            <a:endParaRPr lang="it-IT" sz="3200" dirty="0" smtClean="0"/>
          </a:p>
          <a:p>
            <a:endParaRPr lang="it-IT" b="1" dirty="0" smtClean="0"/>
          </a:p>
        </p:txBody>
      </p:sp>
      <p:sp>
        <p:nvSpPr>
          <p:cNvPr id="2" name="Titolo 1"/>
          <p:cNvSpPr>
            <a:spLocks noGrp="1"/>
          </p:cNvSpPr>
          <p:nvPr>
            <p:ph type="title"/>
          </p:nvPr>
        </p:nvSpPr>
        <p:spPr>
          <a:xfrm>
            <a:off x="1001059" y="975360"/>
            <a:ext cx="7246469" cy="701040"/>
          </a:xfrm>
        </p:spPr>
        <p:txBody>
          <a:bodyPr>
            <a:normAutofit/>
          </a:bodyPr>
          <a:lstStyle/>
          <a:p>
            <a:r>
              <a:rPr lang="it-IT" sz="3200" dirty="0" smtClean="0"/>
              <a:t>VERO ARTISTA È CHI…</a:t>
            </a:r>
            <a:endParaRPr lang="it-IT" sz="3200" dirty="0"/>
          </a:p>
        </p:txBody>
      </p:sp>
    </p:spTree>
    <p:extLst>
      <p:ext uri="{BB962C8B-B14F-4D97-AF65-F5344CB8AC3E}">
        <p14:creationId xmlns:p14="http://schemas.microsoft.com/office/powerpoint/2010/main" val="1710359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normAutofit/>
          </a:bodyPr>
          <a:lstStyle/>
          <a:p>
            <a:pPr algn="ctr">
              <a:buFontTx/>
              <a:buNone/>
            </a:pPr>
            <a:endParaRPr lang="it-IT" i="1" dirty="0" smtClean="0"/>
          </a:p>
          <a:p>
            <a:pPr algn="ctr">
              <a:buFontTx/>
              <a:buNone/>
            </a:pPr>
            <a:endParaRPr lang="it-IT" i="1" dirty="0"/>
          </a:p>
          <a:p>
            <a:pPr algn="ctr">
              <a:buFontTx/>
              <a:buNone/>
            </a:pPr>
            <a:r>
              <a:rPr lang="it-IT" sz="4000" i="1" dirty="0" smtClean="0"/>
              <a:t>“E</a:t>
            </a:r>
            <a:r>
              <a:rPr lang="it-IT" sz="4000" i="1" dirty="0"/>
              <a:t>’ del poeta il fin la </a:t>
            </a:r>
            <a:r>
              <a:rPr lang="it-IT" sz="4000" i="1" dirty="0" err="1" smtClean="0"/>
              <a:t>maraviglia</a:t>
            </a:r>
            <a:r>
              <a:rPr lang="it-IT" sz="4000" i="1" dirty="0"/>
              <a:t>,</a:t>
            </a:r>
          </a:p>
          <a:p>
            <a:pPr algn="ctr">
              <a:buFontTx/>
              <a:buNone/>
            </a:pPr>
            <a:r>
              <a:rPr lang="it-IT" sz="4000" i="1" dirty="0"/>
              <a:t>c</a:t>
            </a:r>
            <a:r>
              <a:rPr lang="it-IT" sz="4000" i="1" dirty="0" smtClean="0"/>
              <a:t>hi </a:t>
            </a:r>
            <a:r>
              <a:rPr lang="it-IT" sz="4000" i="1" dirty="0"/>
              <a:t>non sa far </a:t>
            </a:r>
            <a:r>
              <a:rPr lang="it-IT" sz="4000" i="1" dirty="0" err="1"/>
              <a:t>maravigliar</a:t>
            </a:r>
            <a:r>
              <a:rPr lang="it-IT" sz="4000" i="1" dirty="0"/>
              <a:t> vada alla </a:t>
            </a:r>
            <a:endParaRPr lang="it-IT" sz="4000" i="1" dirty="0" smtClean="0"/>
          </a:p>
          <a:p>
            <a:pPr algn="ctr">
              <a:buFontTx/>
              <a:buNone/>
            </a:pPr>
            <a:r>
              <a:rPr lang="it-IT" sz="4000" i="1" dirty="0"/>
              <a:t>s</a:t>
            </a:r>
            <a:r>
              <a:rPr lang="it-IT" sz="4000" i="1" dirty="0" smtClean="0"/>
              <a:t>triglia”.</a:t>
            </a:r>
            <a:endParaRPr lang="it-IT" sz="4000" i="1" dirty="0"/>
          </a:p>
        </p:txBody>
      </p:sp>
      <p:sp>
        <p:nvSpPr>
          <p:cNvPr id="2" name="Titolo 1"/>
          <p:cNvSpPr>
            <a:spLocks noGrp="1"/>
          </p:cNvSpPr>
          <p:nvPr>
            <p:ph type="title"/>
          </p:nvPr>
        </p:nvSpPr>
        <p:spPr>
          <a:xfrm>
            <a:off x="866587" y="975360"/>
            <a:ext cx="7455647" cy="701040"/>
          </a:xfrm>
        </p:spPr>
        <p:txBody>
          <a:bodyPr>
            <a:normAutofit/>
          </a:bodyPr>
          <a:lstStyle/>
          <a:p>
            <a:r>
              <a:rPr lang="it-IT" sz="3200" dirty="0" smtClean="0"/>
              <a:t>Da </a:t>
            </a:r>
            <a:r>
              <a:rPr lang="it-IT" sz="3200" i="1" dirty="0" smtClean="0"/>
              <a:t>La Lira</a:t>
            </a:r>
            <a:r>
              <a:rPr lang="it-IT" sz="3200" dirty="0" smtClean="0"/>
              <a:t>, G.B. Marino</a:t>
            </a:r>
            <a:endParaRPr lang="it-IT" sz="3200" dirty="0"/>
          </a:p>
        </p:txBody>
      </p:sp>
    </p:spTree>
    <p:extLst>
      <p:ext uri="{BB962C8B-B14F-4D97-AF65-F5344CB8AC3E}">
        <p14:creationId xmlns:p14="http://schemas.microsoft.com/office/powerpoint/2010/main" val="3508803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pPr marL="457200" indent="-457200" algn="just">
              <a:buFont typeface="+mj-lt"/>
              <a:buAutoNum type="arabicPeriod"/>
            </a:pPr>
            <a:endParaRPr lang="it-IT" sz="3200" dirty="0" smtClean="0"/>
          </a:p>
          <a:p>
            <a:pPr marL="457200" indent="-457200" algn="just">
              <a:buFont typeface="+mj-lt"/>
              <a:buAutoNum type="arabicPeriod"/>
            </a:pPr>
            <a:r>
              <a:rPr lang="it-IT" sz="3200" dirty="0" smtClean="0"/>
              <a:t>Antipetrarchismo </a:t>
            </a:r>
          </a:p>
          <a:p>
            <a:pPr marL="457200" indent="-457200" algn="just">
              <a:buFont typeface="+mj-lt"/>
              <a:buAutoNum type="arabicPeriod"/>
            </a:pPr>
            <a:r>
              <a:rPr lang="it-IT" sz="3200" dirty="0" smtClean="0"/>
              <a:t>Originalità (“</a:t>
            </a:r>
            <a:r>
              <a:rPr lang="it-IT" sz="3200" i="1" dirty="0" smtClean="0"/>
              <a:t>leggere col rampino</a:t>
            </a:r>
            <a:r>
              <a:rPr lang="it-IT" sz="3200" dirty="0" smtClean="0"/>
              <a:t>”)</a:t>
            </a:r>
          </a:p>
          <a:p>
            <a:pPr marL="457200" indent="-457200" algn="just">
              <a:buFont typeface="+mj-lt"/>
              <a:buAutoNum type="arabicPeriod"/>
            </a:pPr>
            <a:r>
              <a:rPr lang="it-IT" sz="3200" dirty="0" smtClean="0"/>
              <a:t>Sperimentalismo (“</a:t>
            </a:r>
            <a:r>
              <a:rPr lang="it-IT" sz="3200" i="1" dirty="0" smtClean="0"/>
              <a:t>saper rompere le regole</a:t>
            </a:r>
            <a:r>
              <a:rPr lang="it-IT" sz="3200" dirty="0" smtClean="0"/>
              <a:t>”)</a:t>
            </a:r>
          </a:p>
          <a:p>
            <a:pPr marL="457200" indent="-457200" algn="just">
              <a:buFont typeface="+mj-lt"/>
              <a:buAutoNum type="arabicPeriod"/>
            </a:pPr>
            <a:r>
              <a:rPr lang="it-IT" sz="3200" dirty="0" smtClean="0"/>
              <a:t>Inclusione</a:t>
            </a:r>
            <a:endParaRPr lang="it-IT" sz="3200" dirty="0"/>
          </a:p>
        </p:txBody>
      </p:sp>
      <p:sp>
        <p:nvSpPr>
          <p:cNvPr id="3" name="Titolo 2"/>
          <p:cNvSpPr>
            <a:spLocks noGrp="1"/>
          </p:cNvSpPr>
          <p:nvPr>
            <p:ph type="title"/>
          </p:nvPr>
        </p:nvSpPr>
        <p:spPr>
          <a:xfrm>
            <a:off x="821765" y="975360"/>
            <a:ext cx="7470587" cy="701040"/>
          </a:xfrm>
        </p:spPr>
        <p:txBody>
          <a:bodyPr>
            <a:noAutofit/>
          </a:bodyPr>
          <a:lstStyle/>
          <a:p>
            <a:r>
              <a:rPr lang="it-IT" sz="3200" dirty="0" smtClean="0"/>
              <a:t>LIRICA BAROCCA - CARATTERI</a:t>
            </a:r>
            <a:endParaRPr lang="it-IT" sz="3200" dirty="0"/>
          </a:p>
        </p:txBody>
      </p:sp>
    </p:spTree>
    <p:extLst>
      <p:ext uri="{BB962C8B-B14F-4D97-AF65-F5344CB8AC3E}">
        <p14:creationId xmlns:p14="http://schemas.microsoft.com/office/powerpoint/2010/main" val="66030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465294"/>
            <a:ext cx="8229600" cy="3630706"/>
          </a:xfrm>
        </p:spPr>
        <p:txBody>
          <a:bodyPr/>
          <a:lstStyle/>
          <a:p>
            <a:pPr algn="just"/>
            <a:r>
              <a:rPr lang="it-IT" sz="3200" dirty="0" smtClean="0"/>
              <a:t>Il risalto metamorfico del reale sfocia nell’accoglimento del concetto di brutto, deforme, </a:t>
            </a:r>
            <a:r>
              <a:rPr lang="it-IT" sz="3200" i="1" dirty="0" err="1" smtClean="0"/>
              <a:t>monstruoso</a:t>
            </a:r>
            <a:r>
              <a:rPr lang="it-IT" sz="3200" dirty="0" smtClean="0"/>
              <a:t>, che i francesi definiranno </a:t>
            </a:r>
            <a:r>
              <a:rPr lang="it-IT" sz="3200" i="1" dirty="0" err="1" smtClean="0"/>
              <a:t>grotèsque</a:t>
            </a:r>
            <a:r>
              <a:rPr lang="it-IT" sz="3200" dirty="0"/>
              <a:t>.</a:t>
            </a:r>
            <a:r>
              <a:rPr lang="it-IT" sz="3200" dirty="0" smtClean="0"/>
              <a:t> Le tematiche colgono anche aspetti non eroici, epici o aulici. Si amplia, cioè, lo spettro del poetabile.</a:t>
            </a:r>
          </a:p>
          <a:p>
            <a:pPr algn="just"/>
            <a:endParaRPr lang="it-IT" dirty="0"/>
          </a:p>
          <a:p>
            <a:pPr algn="just"/>
            <a:endParaRPr lang="it-IT" dirty="0"/>
          </a:p>
          <a:p>
            <a:pPr algn="just"/>
            <a:endParaRPr lang="it-IT" dirty="0" smtClean="0"/>
          </a:p>
          <a:p>
            <a:pPr algn="just"/>
            <a:endParaRPr lang="it-IT" dirty="0"/>
          </a:p>
          <a:p>
            <a:pPr algn="just"/>
            <a:endParaRPr lang="it-IT" dirty="0"/>
          </a:p>
        </p:txBody>
      </p:sp>
      <p:sp>
        <p:nvSpPr>
          <p:cNvPr id="3" name="Titolo 2"/>
          <p:cNvSpPr>
            <a:spLocks noGrp="1"/>
          </p:cNvSpPr>
          <p:nvPr>
            <p:ph type="title"/>
          </p:nvPr>
        </p:nvSpPr>
        <p:spPr>
          <a:xfrm>
            <a:off x="1016000" y="975360"/>
            <a:ext cx="7156824" cy="701040"/>
          </a:xfrm>
        </p:spPr>
        <p:txBody>
          <a:bodyPr>
            <a:noAutofit/>
          </a:bodyPr>
          <a:lstStyle/>
          <a:p>
            <a:r>
              <a:rPr lang="it-IT" sz="3200" dirty="0" smtClean="0"/>
              <a:t>ESTETICA DEL BRUTTO</a:t>
            </a:r>
            <a:endParaRPr lang="it-IT" sz="3200" dirty="0"/>
          </a:p>
        </p:txBody>
      </p:sp>
    </p:spTree>
    <p:extLst>
      <p:ext uri="{BB962C8B-B14F-4D97-AF65-F5344CB8AC3E}">
        <p14:creationId xmlns:p14="http://schemas.microsoft.com/office/powerpoint/2010/main" val="1209869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374588"/>
            <a:ext cx="8229600" cy="5483412"/>
          </a:xfrm>
        </p:spPr>
        <p:txBody>
          <a:bodyPr>
            <a:normAutofit fontScale="55000" lnSpcReduction="20000"/>
          </a:bodyPr>
          <a:lstStyle/>
          <a:p>
            <a:r>
              <a:rPr lang="it-IT" b="1" dirty="0"/>
              <a:t> </a:t>
            </a: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r>
              <a:rPr lang="it-IT" dirty="0"/>
              <a:t> </a:t>
            </a:r>
          </a:p>
          <a:p>
            <a:r>
              <a:rPr lang="it-IT" sz="7600" dirty="0" err="1"/>
              <a:t>Sembran</a:t>
            </a:r>
            <a:r>
              <a:rPr lang="it-IT" sz="7600" dirty="0"/>
              <a:t> fere d’avorio in bosco d’oro</a:t>
            </a:r>
          </a:p>
          <a:p>
            <a:r>
              <a:rPr lang="it-IT" sz="7600" dirty="0"/>
              <a:t>le fere erranti onde sì ricca siete;</a:t>
            </a:r>
          </a:p>
          <a:p>
            <a:r>
              <a:rPr lang="it-IT" sz="7600" dirty="0"/>
              <a:t>anzi, gemme son pur che voi scotete</a:t>
            </a:r>
          </a:p>
          <a:p>
            <a:r>
              <a:rPr lang="it-IT" sz="7600" dirty="0"/>
              <a:t>da l’aureo del bel </a:t>
            </a:r>
            <a:r>
              <a:rPr lang="it-IT" sz="7600" dirty="0" err="1"/>
              <a:t>crin</a:t>
            </a:r>
            <a:r>
              <a:rPr lang="it-IT" sz="7600" dirty="0"/>
              <a:t> natio tesoro;</a:t>
            </a:r>
          </a:p>
          <a:p>
            <a:r>
              <a:rPr lang="it-IT" sz="7600" dirty="0"/>
              <a:t> </a:t>
            </a:r>
          </a:p>
          <a:p>
            <a:endParaRPr lang="it-IT" sz="9600" dirty="0"/>
          </a:p>
          <a:p>
            <a:endParaRPr lang="it-IT" sz="9600" dirty="0"/>
          </a:p>
        </p:txBody>
      </p:sp>
      <p:sp>
        <p:nvSpPr>
          <p:cNvPr id="2" name="Titolo 1"/>
          <p:cNvSpPr>
            <a:spLocks noGrp="1"/>
          </p:cNvSpPr>
          <p:nvPr>
            <p:ph type="title"/>
          </p:nvPr>
        </p:nvSpPr>
        <p:spPr>
          <a:xfrm>
            <a:off x="134471" y="478119"/>
            <a:ext cx="8904941" cy="896469"/>
          </a:xfrm>
        </p:spPr>
        <p:txBody>
          <a:bodyPr>
            <a:noAutofit/>
          </a:bodyPr>
          <a:lstStyle/>
          <a:p>
            <a:r>
              <a:rPr lang="it-IT" sz="3200" dirty="0" smtClean="0"/>
              <a:t>A. M. Narducci </a:t>
            </a:r>
            <a:br>
              <a:rPr lang="it-IT" sz="3200" dirty="0" smtClean="0"/>
            </a:br>
            <a:r>
              <a:rPr lang="it-IT" sz="3200" i="1" dirty="0" smtClean="0"/>
              <a:t>Per i pidocchi della sua donna </a:t>
            </a:r>
            <a:r>
              <a:rPr lang="it-IT" sz="3200" dirty="0" smtClean="0"/>
              <a:t>(1623)</a:t>
            </a:r>
            <a:endParaRPr lang="it-IT" sz="3200" dirty="0"/>
          </a:p>
        </p:txBody>
      </p:sp>
    </p:spTree>
    <p:extLst>
      <p:ext uri="{BB962C8B-B14F-4D97-AF65-F5344CB8AC3E}">
        <p14:creationId xmlns:p14="http://schemas.microsoft.com/office/powerpoint/2010/main" val="1176859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213302"/>
            <a:ext cx="8229600" cy="5644698"/>
          </a:xfrm>
        </p:spPr>
        <p:txBody>
          <a:bodyPr>
            <a:normAutofit fontScale="25000" lnSpcReduction="20000"/>
          </a:bodyPr>
          <a:lstStyle/>
          <a:p>
            <a:r>
              <a:rPr lang="it-IT" dirty="0"/>
              <a:t> </a:t>
            </a:r>
          </a:p>
          <a:p>
            <a:r>
              <a:rPr lang="it-IT" dirty="0"/>
              <a:t> </a:t>
            </a:r>
          </a:p>
          <a:p>
            <a:r>
              <a:rPr lang="it-IT" b="1" dirty="0"/>
              <a:t> </a:t>
            </a:r>
            <a:endParaRPr lang="it-IT" dirty="0"/>
          </a:p>
          <a:p>
            <a:pPr marL="0" indent="0">
              <a:buNone/>
            </a:pPr>
            <a:endParaRPr lang="it-IT" dirty="0"/>
          </a:p>
          <a:p>
            <a:r>
              <a:rPr lang="it-IT" dirty="0"/>
              <a:t> </a:t>
            </a:r>
          </a:p>
          <a:p>
            <a:r>
              <a:rPr lang="it-IT" sz="6400" dirty="0" err="1"/>
              <a:t>Move</a:t>
            </a:r>
            <a:r>
              <a:rPr lang="it-IT" sz="6400" dirty="0"/>
              <a:t> zoppa gentil piede ineguale,</a:t>
            </a:r>
          </a:p>
          <a:p>
            <a:r>
              <a:rPr lang="it-IT" sz="6400" dirty="0"/>
              <a:t>cui ogn’altra è ineguale in esser bella;</a:t>
            </a:r>
          </a:p>
          <a:p>
            <a:r>
              <a:rPr lang="it-IT" sz="6400" dirty="0"/>
              <a:t>e così zoppa ancor del dio che ha </a:t>
            </a:r>
            <a:r>
              <a:rPr lang="it-IT" sz="6400" dirty="0" err="1"/>
              <a:t>l’ale</a:t>
            </a:r>
            <a:endParaRPr lang="it-IT" sz="6400" dirty="0"/>
          </a:p>
          <a:p>
            <a:r>
              <a:rPr lang="it-IT" sz="6400" dirty="0"/>
              <a:t>sa le alate fuggir auree quadrella.</a:t>
            </a:r>
          </a:p>
          <a:p>
            <a:r>
              <a:rPr lang="it-IT" sz="6400" dirty="0"/>
              <a:t> </a:t>
            </a:r>
          </a:p>
          <a:p>
            <a:r>
              <a:rPr lang="it-IT" sz="6400" dirty="0"/>
              <a:t>Tal forse era Euridice, e forse tale</a:t>
            </a:r>
          </a:p>
          <a:p>
            <a:r>
              <a:rPr lang="it-IT" sz="6400" dirty="0"/>
              <a:t>era Venere a l’</a:t>
            </a:r>
            <a:r>
              <a:rPr lang="it-IT" sz="6400" dirty="0" err="1"/>
              <a:t>hor</a:t>
            </a:r>
            <a:r>
              <a:rPr lang="it-IT" sz="6400" dirty="0"/>
              <a:t> che a questa e a quella</a:t>
            </a:r>
          </a:p>
          <a:p>
            <a:r>
              <a:rPr lang="it-IT" sz="6400" dirty="0"/>
              <a:t>morse il candido </a:t>
            </a:r>
            <a:r>
              <a:rPr lang="it-IT" sz="6400" dirty="0" err="1"/>
              <a:t>pie’</a:t>
            </a:r>
            <a:r>
              <a:rPr lang="it-IT" sz="6400" dirty="0"/>
              <a:t> serpe mortale,</a:t>
            </a:r>
          </a:p>
          <a:p>
            <a:r>
              <a:rPr lang="it-IT" sz="6400" dirty="0"/>
              <a:t>punse il candido </a:t>
            </a:r>
            <a:r>
              <a:rPr lang="it-IT" sz="6400" dirty="0" err="1"/>
              <a:t>pie’</a:t>
            </a:r>
            <a:r>
              <a:rPr lang="it-IT" sz="6400" dirty="0"/>
              <a:t> spina ribella.</a:t>
            </a:r>
          </a:p>
          <a:p>
            <a:r>
              <a:rPr lang="it-IT" sz="6400" dirty="0"/>
              <a:t> </a:t>
            </a:r>
          </a:p>
          <a:p>
            <a:r>
              <a:rPr lang="it-IT" sz="6400" dirty="0" err="1"/>
              <a:t>Consolisi</a:t>
            </a:r>
            <a:r>
              <a:rPr lang="it-IT" sz="6400" dirty="0"/>
              <a:t> Vulcan; ché se talora</a:t>
            </a:r>
          </a:p>
          <a:p>
            <a:r>
              <a:rPr lang="it-IT" sz="6400" dirty="0"/>
              <a:t>mosse il suo zoppicar Venere a riso,</a:t>
            </a:r>
          </a:p>
          <a:p>
            <a:r>
              <a:rPr lang="it-IT" sz="6400" dirty="0"/>
              <a:t>oggi sa zoppicar Venere ancora.</a:t>
            </a:r>
          </a:p>
          <a:p>
            <a:r>
              <a:rPr lang="it-IT" sz="6400" dirty="0"/>
              <a:t> </a:t>
            </a:r>
          </a:p>
          <a:p>
            <a:r>
              <a:rPr lang="it-IT" sz="6400" dirty="0"/>
              <a:t>E certo questa dea, se il ver m’avviso,</a:t>
            </a:r>
          </a:p>
          <a:p>
            <a:r>
              <a:rPr lang="it-IT" sz="6400" dirty="0"/>
              <a:t>solo il tenero </a:t>
            </a:r>
            <a:r>
              <a:rPr lang="it-IT" sz="6400" dirty="0" err="1"/>
              <a:t>pie’</a:t>
            </a:r>
            <a:r>
              <a:rPr lang="it-IT" sz="6400" dirty="0"/>
              <a:t> si torse a l’ora</a:t>
            </a:r>
          </a:p>
          <a:p>
            <a:r>
              <a:rPr lang="it-IT" sz="6400" dirty="0"/>
              <a:t>ch’ella precipitò dal paradiso.</a:t>
            </a:r>
          </a:p>
          <a:p>
            <a:r>
              <a:rPr lang="it-IT" sz="6400" b="1" dirty="0"/>
              <a:t> </a:t>
            </a:r>
            <a:endParaRPr lang="it-IT" sz="6400" dirty="0"/>
          </a:p>
          <a:p>
            <a:r>
              <a:rPr lang="it-IT" b="1" dirty="0"/>
              <a:t> </a:t>
            </a:r>
            <a:endParaRPr lang="it-IT" dirty="0"/>
          </a:p>
          <a:p>
            <a:endParaRPr lang="it-IT" dirty="0"/>
          </a:p>
        </p:txBody>
      </p:sp>
      <p:sp>
        <p:nvSpPr>
          <p:cNvPr id="2" name="Titolo 1"/>
          <p:cNvSpPr>
            <a:spLocks noGrp="1"/>
          </p:cNvSpPr>
          <p:nvPr>
            <p:ph type="title"/>
          </p:nvPr>
        </p:nvSpPr>
        <p:spPr>
          <a:xfrm>
            <a:off x="457200" y="975360"/>
            <a:ext cx="8229600" cy="701040"/>
          </a:xfrm>
        </p:spPr>
        <p:txBody>
          <a:bodyPr>
            <a:noAutofit/>
          </a:bodyPr>
          <a:lstStyle/>
          <a:p>
            <a:r>
              <a:rPr lang="it-IT" sz="2800" dirty="0" smtClean="0"/>
              <a:t>G. L. Sempronio</a:t>
            </a:r>
            <a:r>
              <a:rPr lang="it-IT" sz="2800" i="1" dirty="0" smtClean="0"/>
              <a:t>, La bella zoppa </a:t>
            </a:r>
            <a:r>
              <a:rPr lang="it-IT" sz="2800" dirty="0" smtClean="0"/>
              <a:t>(1633)</a:t>
            </a:r>
            <a:endParaRPr lang="it-IT" sz="2800" dirty="0"/>
          </a:p>
        </p:txBody>
      </p:sp>
    </p:spTree>
    <p:extLst>
      <p:ext uri="{BB962C8B-B14F-4D97-AF65-F5344CB8AC3E}">
        <p14:creationId xmlns:p14="http://schemas.microsoft.com/office/powerpoint/2010/main" val="3955321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endParaRPr lang="it-IT" dirty="0" smtClean="0"/>
          </a:p>
          <a:p>
            <a:pPr algn="just"/>
            <a:endParaRPr lang="it-IT" dirty="0"/>
          </a:p>
          <a:p>
            <a:pPr algn="just"/>
            <a:endParaRPr lang="it-IT" dirty="0" smtClean="0"/>
          </a:p>
          <a:p>
            <a:pPr algn="just"/>
            <a:endParaRPr lang="it-IT" dirty="0"/>
          </a:p>
          <a:p>
            <a:pPr algn="just"/>
            <a:r>
              <a:rPr lang="it-IT" sz="3200" dirty="0" smtClean="0"/>
              <a:t>….</a:t>
            </a:r>
            <a:r>
              <a:rPr lang="it-IT" sz="3200" i="1" dirty="0" smtClean="0"/>
              <a:t>PULCE SU POPPE DI BELLA DONNA</a:t>
            </a:r>
          </a:p>
          <a:p>
            <a:pPr algn="just"/>
            <a:endParaRPr lang="it-IT" sz="3200" i="1" dirty="0"/>
          </a:p>
          <a:p>
            <a:pPr algn="r"/>
            <a:r>
              <a:rPr lang="it-IT" dirty="0" smtClean="0"/>
              <a:t>di G. Artale, (1659) </a:t>
            </a:r>
            <a:endParaRPr lang="it-IT" dirty="0"/>
          </a:p>
        </p:txBody>
      </p:sp>
      <p:sp>
        <p:nvSpPr>
          <p:cNvPr id="3" name="Titolo 2"/>
          <p:cNvSpPr>
            <a:spLocks noGrp="1"/>
          </p:cNvSpPr>
          <p:nvPr>
            <p:ph type="title"/>
          </p:nvPr>
        </p:nvSpPr>
        <p:spPr>
          <a:xfrm>
            <a:off x="1165412" y="975360"/>
            <a:ext cx="7037294" cy="701040"/>
          </a:xfrm>
        </p:spPr>
        <p:txBody>
          <a:bodyPr>
            <a:noAutofit/>
          </a:bodyPr>
          <a:lstStyle/>
          <a:p>
            <a:r>
              <a:rPr lang="it-IT" sz="3200" dirty="0" smtClean="0"/>
              <a:t>DULCIS IN FUNDO….</a:t>
            </a:r>
            <a:endParaRPr lang="it-IT" sz="3200" dirty="0"/>
          </a:p>
        </p:txBody>
      </p:sp>
    </p:spTree>
    <p:extLst>
      <p:ext uri="{BB962C8B-B14F-4D97-AF65-F5344CB8AC3E}">
        <p14:creationId xmlns:p14="http://schemas.microsoft.com/office/powerpoint/2010/main" val="1675910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0" y="1434353"/>
            <a:ext cx="9144000" cy="5423647"/>
          </a:xfrm>
        </p:spPr>
        <p:txBody>
          <a:bodyPr>
            <a:noAutofit/>
          </a:bodyPr>
          <a:lstStyle/>
          <a:p>
            <a:r>
              <a:rPr lang="it-IT" sz="2400" dirty="0" smtClean="0"/>
              <a:t>Picciola </a:t>
            </a:r>
            <a:r>
              <a:rPr lang="it-IT" sz="2400" dirty="0" err="1"/>
              <a:t>instabil</a:t>
            </a:r>
            <a:r>
              <a:rPr lang="it-IT" sz="2400" dirty="0"/>
              <a:t> macchia, ecco, vivente in sen d'argento alimentare e grato; e posa ove il sol fisso è geminato </a:t>
            </a:r>
            <a:r>
              <a:rPr lang="it-IT" sz="2400" dirty="0" err="1"/>
              <a:t>brieve</a:t>
            </a:r>
            <a:r>
              <a:rPr lang="it-IT" sz="2400" dirty="0"/>
              <a:t> un'ombra </a:t>
            </a:r>
            <a:r>
              <a:rPr lang="it-IT" sz="2400" dirty="0" smtClean="0"/>
              <a:t>palpabile </a:t>
            </a:r>
            <a:r>
              <a:rPr lang="it-IT" sz="2400" dirty="0"/>
              <a:t>e pungente</a:t>
            </a:r>
            <a:r>
              <a:rPr lang="it-IT" sz="2400" dirty="0" smtClean="0"/>
              <a:t>.</a:t>
            </a:r>
            <a:endParaRPr lang="it-IT" sz="2400" dirty="0"/>
          </a:p>
          <a:p>
            <a:r>
              <a:rPr lang="it-IT" sz="2400" dirty="0"/>
              <a:t>Lieve </a:t>
            </a:r>
            <a:r>
              <a:rPr lang="it-IT" sz="2400" dirty="0" smtClean="0"/>
              <a:t>d'</a:t>
            </a:r>
            <a:r>
              <a:rPr lang="it-IT" sz="2400" dirty="0" err="1" smtClean="0"/>
              <a:t>ebeno</a:t>
            </a:r>
            <a:r>
              <a:rPr lang="it-IT" sz="2400" dirty="0" smtClean="0"/>
              <a:t> </a:t>
            </a:r>
            <a:r>
              <a:rPr lang="it-IT" sz="2400" dirty="0"/>
              <a:t>star fera mordente fra nevosi </a:t>
            </a:r>
            <a:r>
              <a:rPr lang="it-IT" sz="2400" dirty="0" err="1"/>
              <a:t>sentier</a:t>
            </a:r>
            <a:r>
              <a:rPr lang="it-IT" sz="2400" dirty="0"/>
              <a:t> veggio in </a:t>
            </a:r>
            <a:r>
              <a:rPr lang="it-IT" sz="2400" dirty="0" err="1"/>
              <a:t>aguato</a:t>
            </a:r>
            <a:r>
              <a:rPr lang="it-IT" sz="2400" dirty="0"/>
              <a:t>, e un antipodo nero abbreviato d'un </a:t>
            </a:r>
            <a:r>
              <a:rPr lang="it-IT" sz="2400" dirty="0" err="1"/>
              <a:t>picciol</a:t>
            </a:r>
            <a:r>
              <a:rPr lang="it-IT" sz="2400" dirty="0"/>
              <a:t> mondo, e quasi niente un ente</a:t>
            </a:r>
            <a:r>
              <a:rPr lang="it-IT" sz="2400" dirty="0" smtClean="0"/>
              <a:t>. </a:t>
            </a:r>
            <a:r>
              <a:rPr lang="it-IT" sz="2400" dirty="0"/>
              <a:t>Pulce, </a:t>
            </a:r>
            <a:r>
              <a:rPr lang="it-IT" sz="2400" dirty="0" err="1"/>
              <a:t>volatil</a:t>
            </a:r>
            <a:r>
              <a:rPr lang="it-IT" sz="2400" dirty="0"/>
              <a:t> neo d'almo candore</a:t>
            </a:r>
            <a:r>
              <a:rPr lang="it-IT" sz="2400" dirty="0" smtClean="0"/>
              <a:t>,</a:t>
            </a:r>
            <a:endParaRPr lang="it-IT" sz="2400" dirty="0"/>
          </a:p>
          <a:p>
            <a:r>
              <a:rPr lang="it-IT" sz="2400" dirty="0"/>
              <a:t>che </a:t>
            </a:r>
            <a:r>
              <a:rPr lang="it-IT" sz="2400" dirty="0" err="1"/>
              <a:t>indivisibil</a:t>
            </a:r>
            <a:r>
              <a:rPr lang="it-IT" sz="2400" dirty="0"/>
              <a:t> corpo hai per </a:t>
            </a:r>
            <a:r>
              <a:rPr lang="it-IT" sz="2400" dirty="0" err="1"/>
              <a:t>ischermo</a:t>
            </a:r>
            <a:r>
              <a:rPr lang="it-IT" sz="2400" dirty="0"/>
              <a:t>, fatto </a:t>
            </a:r>
            <a:r>
              <a:rPr lang="it-IT" sz="2400" dirty="0" err="1"/>
              <a:t>etïopo</a:t>
            </a:r>
            <a:r>
              <a:rPr lang="it-IT" sz="2400" dirty="0"/>
              <a:t> un atomo d'amore;</a:t>
            </a:r>
            <a:r>
              <a:rPr lang="it-IT" sz="2400" dirty="0" smtClean="0"/>
              <a:t> tu </a:t>
            </a:r>
            <a:r>
              <a:rPr lang="it-IT" sz="2400" dirty="0"/>
              <a:t>sei, di questo </a:t>
            </a:r>
            <a:r>
              <a:rPr lang="it-IT" sz="2400" dirty="0" err="1"/>
              <a:t>cor</a:t>
            </a:r>
            <a:r>
              <a:rPr lang="it-IT" sz="2400" dirty="0"/>
              <a:t> basso ed infermo per far prolisso il </a:t>
            </a:r>
            <a:r>
              <a:rPr lang="it-IT" sz="2400" dirty="0" err="1"/>
              <a:t>duol</a:t>
            </a:r>
            <a:r>
              <a:rPr lang="it-IT" sz="2400" dirty="0"/>
              <a:t>, lungo il languore, de' periodi miei punto non fermo.</a:t>
            </a:r>
          </a:p>
        </p:txBody>
      </p:sp>
      <p:sp>
        <p:nvSpPr>
          <p:cNvPr id="2" name="Titolo 1"/>
          <p:cNvSpPr>
            <a:spLocks noGrp="1"/>
          </p:cNvSpPr>
          <p:nvPr>
            <p:ph type="title"/>
          </p:nvPr>
        </p:nvSpPr>
        <p:spPr>
          <a:xfrm>
            <a:off x="747059" y="358588"/>
            <a:ext cx="7664823" cy="1075765"/>
          </a:xfrm>
        </p:spPr>
        <p:txBody>
          <a:bodyPr>
            <a:noAutofit/>
          </a:bodyPr>
          <a:lstStyle/>
          <a:p>
            <a:r>
              <a:rPr lang="it-IT" sz="2800" dirty="0" smtClean="0"/>
              <a:t>G. Artale </a:t>
            </a:r>
            <a:br>
              <a:rPr lang="it-IT" sz="2800" dirty="0" smtClean="0"/>
            </a:br>
            <a:r>
              <a:rPr lang="it-IT" sz="2800" i="1" dirty="0" smtClean="0"/>
              <a:t>Pulce su poppe di bella donna </a:t>
            </a:r>
            <a:r>
              <a:rPr lang="it-IT" sz="2800" dirty="0" smtClean="0"/>
              <a:t>(1659)</a:t>
            </a:r>
            <a:endParaRPr lang="it-IT" sz="2800" dirty="0"/>
          </a:p>
        </p:txBody>
      </p:sp>
    </p:spTree>
    <p:extLst>
      <p:ext uri="{BB962C8B-B14F-4D97-AF65-F5344CB8AC3E}">
        <p14:creationId xmlns:p14="http://schemas.microsoft.com/office/powerpoint/2010/main" val="2912364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92500" lnSpcReduction="20000"/>
          </a:bodyPr>
          <a:lstStyle/>
          <a:p>
            <a:r>
              <a:rPr lang="it-IT" sz="2800" dirty="0" smtClean="0"/>
              <a:t>DONNA CHE CUCE</a:t>
            </a:r>
          </a:p>
          <a:p>
            <a:endParaRPr lang="it-IT" dirty="0"/>
          </a:p>
          <a:p>
            <a:pPr algn="just"/>
            <a:r>
              <a:rPr lang="it-IT" sz="2800" b="1" dirty="0"/>
              <a:t>È strale, è </a:t>
            </a:r>
            <a:r>
              <a:rPr lang="it-IT" sz="2800" b="1" dirty="0" err="1"/>
              <a:t>stral</a:t>
            </a:r>
            <a:r>
              <a:rPr lang="it-IT" sz="2800" b="1" dirty="0"/>
              <a:t>, non ago quel ch’</a:t>
            </a:r>
            <a:r>
              <a:rPr lang="it-IT" sz="2800" b="1" dirty="0" err="1"/>
              <a:t>opra</a:t>
            </a:r>
            <a:r>
              <a:rPr lang="it-IT" sz="2800" b="1" dirty="0"/>
              <a:t> in suo lavoro nova </a:t>
            </a:r>
            <a:r>
              <a:rPr lang="it-IT" sz="2800" b="1" dirty="0" err="1"/>
              <a:t>Aracne</a:t>
            </a:r>
            <a:r>
              <a:rPr lang="it-IT" sz="2800" b="1" dirty="0"/>
              <a:t> d’Amor, colei ch’adoro; onde, mentre il bel lino orna e trapunge, di mille punte il </a:t>
            </a:r>
            <a:r>
              <a:rPr lang="it-IT" sz="2800" b="1" dirty="0" err="1"/>
              <a:t>cor</a:t>
            </a:r>
            <a:r>
              <a:rPr lang="it-IT" sz="2800" b="1" dirty="0"/>
              <a:t> mi passa e punge. Misero! E quel sì vago</a:t>
            </a:r>
            <a:r>
              <a:rPr lang="it-IT" sz="2800" b="1" dirty="0" smtClean="0"/>
              <a:t> </a:t>
            </a:r>
            <a:r>
              <a:rPr lang="it-IT" sz="2800" b="1" dirty="0"/>
              <a:t>s</a:t>
            </a:r>
            <a:r>
              <a:rPr lang="it-IT" sz="2800" b="1" dirty="0" smtClean="0"/>
              <a:t>anguigno </a:t>
            </a:r>
            <a:r>
              <a:rPr lang="it-IT" sz="2800" b="1" dirty="0"/>
              <a:t>fil che tira</a:t>
            </a:r>
            <a:r>
              <a:rPr lang="it-IT" sz="2800" b="1" dirty="0" smtClean="0"/>
              <a:t> tronca</a:t>
            </a:r>
            <a:r>
              <a:rPr lang="it-IT" sz="2800" b="1" dirty="0"/>
              <a:t>, annoda, assottiglia, attorce e </a:t>
            </a:r>
            <a:r>
              <a:rPr lang="it-IT" sz="2800" b="1" dirty="0" smtClean="0"/>
              <a:t>gira</a:t>
            </a:r>
          </a:p>
          <a:p>
            <a:pPr algn="just"/>
            <a:r>
              <a:rPr lang="it-IT" sz="2800" b="1" dirty="0"/>
              <a:t>l</a:t>
            </a:r>
            <a:r>
              <a:rPr lang="it-IT" sz="2800" b="1" dirty="0" smtClean="0"/>
              <a:t>a </a:t>
            </a:r>
            <a:r>
              <a:rPr lang="it-IT" sz="2800" b="1" dirty="0"/>
              <a:t>bella man gradita</a:t>
            </a:r>
            <a:r>
              <a:rPr lang="it-IT" sz="2800" b="1" dirty="0" smtClean="0"/>
              <a:t> è </a:t>
            </a:r>
            <a:r>
              <a:rPr lang="it-IT" sz="2800" b="1" dirty="0"/>
              <a:t>il fil de la mia vita.</a:t>
            </a:r>
            <a:r>
              <a:rPr lang="it-IT" sz="2800" dirty="0"/>
              <a:t>	</a:t>
            </a:r>
          </a:p>
          <a:p>
            <a:endParaRPr lang="it-IT" dirty="0" smtClean="0"/>
          </a:p>
          <a:p>
            <a:endParaRPr lang="it-IT" dirty="0"/>
          </a:p>
        </p:txBody>
      </p:sp>
      <p:sp>
        <p:nvSpPr>
          <p:cNvPr id="3" name="Titolo 2"/>
          <p:cNvSpPr>
            <a:spLocks noGrp="1"/>
          </p:cNvSpPr>
          <p:nvPr>
            <p:ph type="title"/>
          </p:nvPr>
        </p:nvSpPr>
        <p:spPr>
          <a:xfrm>
            <a:off x="224119" y="975360"/>
            <a:ext cx="8576234" cy="701040"/>
          </a:xfrm>
        </p:spPr>
        <p:txBody>
          <a:bodyPr>
            <a:noAutofit/>
          </a:bodyPr>
          <a:lstStyle/>
          <a:p>
            <a:r>
              <a:rPr lang="it-IT" sz="3200" dirty="0" smtClean="0"/>
              <a:t>GIOVAMBATTISTA MARINO ( 1569-1625)</a:t>
            </a:r>
            <a:endParaRPr lang="it-IT" sz="3200" dirty="0"/>
          </a:p>
        </p:txBody>
      </p:sp>
    </p:spTree>
    <p:extLst>
      <p:ext uri="{BB962C8B-B14F-4D97-AF65-F5344CB8AC3E}">
        <p14:creationId xmlns:p14="http://schemas.microsoft.com/office/powerpoint/2010/main" val="4146624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p:txBody>
          <a:bodyPr>
            <a:normAutofit/>
          </a:bodyPr>
          <a:lstStyle/>
          <a:p>
            <a:pPr algn="just"/>
            <a:r>
              <a:rPr lang="it-IT" sz="2800" dirty="0" smtClean="0"/>
              <a:t>[…]</a:t>
            </a:r>
            <a:r>
              <a:rPr lang="it-IT" sz="2800" i="1" dirty="0" smtClean="0"/>
              <a:t>Non levigata, uniforme ed esattamente sferica, come la maggior parte dei filosofi credette di essa </a:t>
            </a:r>
            <a:r>
              <a:rPr lang="it-IT" sz="2800" i="1" u="sng" dirty="0" smtClean="0"/>
              <a:t>ma inuguale</a:t>
            </a:r>
            <a:r>
              <a:rPr lang="it-IT" sz="2800" i="1" dirty="0" smtClean="0"/>
              <a:t>, </a:t>
            </a:r>
            <a:r>
              <a:rPr lang="it-IT" sz="2800" i="1" u="sng" dirty="0" smtClean="0"/>
              <a:t>scabra</a:t>
            </a:r>
            <a:r>
              <a:rPr lang="it-IT" sz="2800" i="1" dirty="0" smtClean="0"/>
              <a:t>, </a:t>
            </a:r>
            <a:r>
              <a:rPr lang="it-IT" sz="2800" i="1" u="sng" dirty="0" smtClean="0"/>
              <a:t>con cavità e sporgenze</a:t>
            </a:r>
            <a:r>
              <a:rPr lang="it-IT" sz="2800" i="1" dirty="0" smtClean="0"/>
              <a:t>, non diversamente dalla faccia della Terra. Questa superficie lunare, là dove è variata da macchie</a:t>
            </a:r>
            <a:r>
              <a:rPr lang="it-IT" sz="2800" i="1" u="sng" dirty="0" smtClean="0"/>
              <a:t>, come occhi cerulei d’una coda di pavone</a:t>
            </a:r>
            <a:r>
              <a:rPr lang="it-IT" sz="2800" i="1" dirty="0" smtClean="0"/>
              <a:t>, appare </a:t>
            </a:r>
            <a:r>
              <a:rPr lang="it-IT" sz="2800" i="1" u="sng" dirty="0" smtClean="0"/>
              <a:t>simile a quei vasetti di vetro</a:t>
            </a:r>
            <a:r>
              <a:rPr lang="it-IT" sz="2800" i="1" dirty="0" smtClean="0"/>
              <a:t> che, posti ancora incandescenti in acqua fredda, </a:t>
            </a:r>
            <a:r>
              <a:rPr lang="it-IT" sz="2800" i="1" u="sng" dirty="0" err="1" smtClean="0"/>
              <a:t>acquistan</a:t>
            </a:r>
            <a:r>
              <a:rPr lang="it-IT" sz="2800" i="1" u="sng" dirty="0" smtClean="0"/>
              <a:t> superficie screpolata ed inugual</a:t>
            </a:r>
            <a:r>
              <a:rPr lang="it-IT" sz="2800" i="1" dirty="0" smtClean="0"/>
              <a:t>e, onde </a:t>
            </a:r>
            <a:r>
              <a:rPr lang="it-IT" sz="2800" i="1" u="sng" dirty="0" smtClean="0"/>
              <a:t>son detti dal volgo bicchieri di ghiaccio</a:t>
            </a:r>
            <a:r>
              <a:rPr lang="it-IT" sz="2800" dirty="0" smtClean="0"/>
              <a:t>[…]. </a:t>
            </a:r>
            <a:endParaRPr lang="it-IT" sz="2800" dirty="0"/>
          </a:p>
        </p:txBody>
      </p:sp>
      <p:sp>
        <p:nvSpPr>
          <p:cNvPr id="2" name="Titolo 1"/>
          <p:cNvSpPr>
            <a:spLocks noGrp="1"/>
          </p:cNvSpPr>
          <p:nvPr>
            <p:ph type="title"/>
          </p:nvPr>
        </p:nvSpPr>
        <p:spPr>
          <a:xfrm>
            <a:off x="343647" y="975359"/>
            <a:ext cx="8343153" cy="882509"/>
          </a:xfrm>
        </p:spPr>
        <p:txBody>
          <a:bodyPr>
            <a:noAutofit/>
          </a:bodyPr>
          <a:lstStyle/>
          <a:p>
            <a:r>
              <a:rPr lang="it-IT" sz="3200" dirty="0" smtClean="0"/>
              <a:t>Dal </a:t>
            </a:r>
            <a:r>
              <a:rPr lang="it-IT" sz="3200" i="1" dirty="0" err="1" smtClean="0"/>
              <a:t>Sidereus</a:t>
            </a:r>
            <a:r>
              <a:rPr lang="it-IT" sz="3200" i="1" dirty="0" smtClean="0"/>
              <a:t> </a:t>
            </a:r>
            <a:r>
              <a:rPr lang="it-IT" sz="3200" i="1" dirty="0" err="1" smtClean="0"/>
              <a:t>Nuncius</a:t>
            </a:r>
            <a:r>
              <a:rPr lang="it-IT" sz="3200" i="1" dirty="0" smtClean="0"/>
              <a:t>, </a:t>
            </a:r>
            <a:r>
              <a:rPr lang="it-IT" sz="3200" dirty="0" smtClean="0"/>
              <a:t>G. Galilei</a:t>
            </a:r>
            <a:endParaRPr lang="it-IT" sz="3200" i="1" dirty="0"/>
          </a:p>
        </p:txBody>
      </p:sp>
    </p:spTree>
    <p:extLst>
      <p:ext uri="{BB962C8B-B14F-4D97-AF65-F5344CB8AC3E}">
        <p14:creationId xmlns:p14="http://schemas.microsoft.com/office/powerpoint/2010/main" val="1777335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77500" lnSpcReduction="20000"/>
          </a:bodyPr>
          <a:lstStyle/>
          <a:p>
            <a:pPr algn="just"/>
            <a:endParaRPr lang="it-IT" sz="3000" i="1" dirty="0" smtClean="0"/>
          </a:p>
          <a:p>
            <a:pPr marL="457200" indent="-457200" algn="just">
              <a:buFont typeface="+mj-lt"/>
              <a:buAutoNum type="arabicPeriod"/>
            </a:pPr>
            <a:r>
              <a:rPr lang="it-IT" sz="3000" dirty="0" smtClean="0"/>
              <a:t>Poema in </a:t>
            </a:r>
            <a:r>
              <a:rPr lang="it-IT" sz="3000" u="sng" dirty="0" smtClean="0"/>
              <a:t>ottave</a:t>
            </a:r>
            <a:r>
              <a:rPr lang="it-IT" sz="3000" dirty="0" smtClean="0"/>
              <a:t> che narra l’amore tra Venere e Adone.</a:t>
            </a:r>
          </a:p>
          <a:p>
            <a:pPr marL="457200" indent="-457200" algn="just">
              <a:buFont typeface="+mj-lt"/>
              <a:buAutoNum type="arabicPeriod"/>
            </a:pPr>
            <a:r>
              <a:rPr lang="it-IT" sz="3000" i="1" dirty="0" smtClean="0"/>
              <a:t>Machina </a:t>
            </a:r>
            <a:r>
              <a:rPr lang="it-IT" sz="3000" dirty="0" smtClean="0"/>
              <a:t>testuale protesa al </a:t>
            </a:r>
            <a:r>
              <a:rPr lang="it-IT" sz="3000" u="sng" dirty="0" smtClean="0"/>
              <a:t>multiforme</a:t>
            </a:r>
            <a:r>
              <a:rPr lang="it-IT" sz="3000" dirty="0" smtClean="0"/>
              <a:t> e </a:t>
            </a:r>
            <a:r>
              <a:rPr lang="it-IT" sz="3000" u="sng" dirty="0" smtClean="0"/>
              <a:t>policentrico</a:t>
            </a:r>
            <a:r>
              <a:rPr lang="it-IT" sz="3000" dirty="0" smtClean="0"/>
              <a:t>: si presenta intessuta di digressioni e episodi secondari senza nessuna preoccupazione unitaria.</a:t>
            </a:r>
          </a:p>
          <a:p>
            <a:pPr marL="457200" indent="-457200" algn="just">
              <a:buFont typeface="+mj-lt"/>
              <a:buAutoNum type="arabicPeriod"/>
            </a:pPr>
            <a:r>
              <a:rPr lang="it-IT" sz="3000" dirty="0" smtClean="0"/>
              <a:t>Poema </a:t>
            </a:r>
            <a:r>
              <a:rPr lang="it-IT" sz="3000" u="sng" dirty="0" smtClean="0"/>
              <a:t>eccentrico</a:t>
            </a:r>
            <a:r>
              <a:rPr lang="it-IT" sz="3000" dirty="0" smtClean="0"/>
              <a:t> rispetto alla tradizione, in palese parodia del poema epico.</a:t>
            </a:r>
          </a:p>
          <a:p>
            <a:pPr marL="457200" indent="-457200" algn="just">
              <a:buFont typeface="+mj-lt"/>
              <a:buAutoNum type="arabicPeriod"/>
            </a:pPr>
            <a:r>
              <a:rPr lang="it-IT" sz="3000" dirty="0" smtClean="0"/>
              <a:t>Carica edonistica molto forte</a:t>
            </a:r>
          </a:p>
          <a:p>
            <a:pPr marL="457200" indent="-457200" algn="just">
              <a:buFont typeface="+mj-lt"/>
              <a:buAutoNum type="arabicPeriod"/>
            </a:pPr>
            <a:r>
              <a:rPr lang="it-IT" sz="3000" dirty="0" smtClean="0"/>
              <a:t>Struttura </a:t>
            </a:r>
            <a:r>
              <a:rPr lang="it-IT" sz="3000" u="sng" dirty="0" smtClean="0"/>
              <a:t>ellittica</a:t>
            </a:r>
            <a:r>
              <a:rPr lang="it-IT" sz="3000" dirty="0" smtClean="0"/>
              <a:t>: modulo retorico </a:t>
            </a:r>
            <a:r>
              <a:rPr lang="it-IT" sz="3000" u="sng" dirty="0" smtClean="0"/>
              <a:t>bifocale</a:t>
            </a:r>
            <a:r>
              <a:rPr lang="it-IT" sz="3000" dirty="0"/>
              <a:t> </a:t>
            </a:r>
            <a:r>
              <a:rPr lang="it-IT" sz="3000" dirty="0" smtClean="0"/>
              <a:t>che consiste nel ripetere la trattazione di una argomento con una prospettiva diversa obbligando il lettore ad un continuo spostamento del punto di vista.</a:t>
            </a:r>
          </a:p>
          <a:p>
            <a:pPr marL="457200" indent="-457200" algn="just">
              <a:buFont typeface="+mj-lt"/>
              <a:buAutoNum type="arabicPeriod"/>
            </a:pPr>
            <a:endParaRPr lang="it-IT" sz="3000" dirty="0" smtClean="0"/>
          </a:p>
          <a:p>
            <a:pPr marL="457200" indent="-457200" algn="just">
              <a:buFont typeface="+mj-lt"/>
              <a:buAutoNum type="arabicPeriod"/>
            </a:pPr>
            <a:endParaRPr lang="it-IT" dirty="0" smtClean="0"/>
          </a:p>
          <a:p>
            <a:pPr marL="457200" indent="-457200" algn="just">
              <a:buFont typeface="+mj-lt"/>
              <a:buAutoNum type="arabicPeriod"/>
            </a:pPr>
            <a:endParaRPr lang="it-IT" dirty="0"/>
          </a:p>
        </p:txBody>
      </p:sp>
      <p:sp>
        <p:nvSpPr>
          <p:cNvPr id="3" name="Titolo 2"/>
          <p:cNvSpPr>
            <a:spLocks noGrp="1"/>
          </p:cNvSpPr>
          <p:nvPr>
            <p:ph type="title"/>
          </p:nvPr>
        </p:nvSpPr>
        <p:spPr>
          <a:xfrm>
            <a:off x="1284941" y="975360"/>
            <a:ext cx="6887883" cy="701040"/>
          </a:xfrm>
        </p:spPr>
        <p:txBody>
          <a:bodyPr>
            <a:normAutofit/>
          </a:bodyPr>
          <a:lstStyle/>
          <a:p>
            <a:r>
              <a:rPr lang="it-IT" sz="3600" dirty="0" smtClean="0"/>
              <a:t>L’ADONE ( 1623)</a:t>
            </a:r>
            <a:endParaRPr lang="it-IT" sz="3600" dirty="0"/>
          </a:p>
        </p:txBody>
      </p:sp>
    </p:spTree>
    <p:extLst>
      <p:ext uri="{BB962C8B-B14F-4D97-AF65-F5344CB8AC3E}">
        <p14:creationId xmlns:p14="http://schemas.microsoft.com/office/powerpoint/2010/main" val="2750901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r>
              <a:rPr lang="it-IT" sz="3200" dirty="0" smtClean="0"/>
              <a:t>La superficie sua mal conosciuta</a:t>
            </a:r>
          </a:p>
          <a:p>
            <a:r>
              <a:rPr lang="it-IT" sz="3200" dirty="0"/>
              <a:t>d</a:t>
            </a:r>
            <a:r>
              <a:rPr lang="it-IT" sz="3200" dirty="0" smtClean="0"/>
              <a:t>ico ch’è pur come la terra stessa</a:t>
            </a:r>
          </a:p>
          <a:p>
            <a:r>
              <a:rPr lang="it-IT" sz="3200" dirty="0"/>
              <a:t>a</a:t>
            </a:r>
            <a:r>
              <a:rPr lang="it-IT" sz="3200" dirty="0" smtClean="0"/>
              <a:t>spra, ineguale, e tumida e scrignuta,</a:t>
            </a:r>
          </a:p>
          <a:p>
            <a:r>
              <a:rPr lang="it-IT" sz="3200" dirty="0"/>
              <a:t>c</a:t>
            </a:r>
            <a:r>
              <a:rPr lang="it-IT" sz="3200" dirty="0" smtClean="0"/>
              <a:t>oncava in parte, in parte ancor convessa.</a:t>
            </a:r>
          </a:p>
          <a:p>
            <a:r>
              <a:rPr lang="it-IT" sz="3200" dirty="0" smtClean="0"/>
              <a:t>Quivi veder potrai (ma la veduta</a:t>
            </a:r>
          </a:p>
          <a:p>
            <a:r>
              <a:rPr lang="it-IT" sz="3200" dirty="0" err="1"/>
              <a:t>n</a:t>
            </a:r>
            <a:r>
              <a:rPr lang="it-IT" sz="3200" dirty="0" err="1" smtClean="0"/>
              <a:t>ol</a:t>
            </a:r>
            <a:r>
              <a:rPr lang="it-IT" sz="3200" dirty="0" smtClean="0"/>
              <a:t> può raffigurar se non s’appressa)</a:t>
            </a:r>
          </a:p>
          <a:p>
            <a:r>
              <a:rPr lang="it-IT" sz="3200" dirty="0"/>
              <a:t>a</a:t>
            </a:r>
            <a:r>
              <a:rPr lang="it-IT" sz="3200" dirty="0" smtClean="0"/>
              <a:t>ltri mari, altri fiumi e altri fonti,</a:t>
            </a:r>
          </a:p>
          <a:p>
            <a:r>
              <a:rPr lang="it-IT" sz="3200" dirty="0" smtClean="0"/>
              <a:t>città, regni provincie e piani e monti.</a:t>
            </a:r>
            <a:endParaRPr lang="it-IT" sz="3200" dirty="0"/>
          </a:p>
        </p:txBody>
      </p:sp>
      <p:sp>
        <p:nvSpPr>
          <p:cNvPr id="3" name="Titolo 2"/>
          <p:cNvSpPr>
            <a:spLocks noGrp="1"/>
          </p:cNvSpPr>
          <p:nvPr>
            <p:ph type="title"/>
          </p:nvPr>
        </p:nvSpPr>
        <p:spPr>
          <a:xfrm>
            <a:off x="926353" y="975360"/>
            <a:ext cx="7376459" cy="701040"/>
          </a:xfrm>
        </p:spPr>
        <p:txBody>
          <a:bodyPr>
            <a:normAutofit/>
          </a:bodyPr>
          <a:lstStyle/>
          <a:p>
            <a:r>
              <a:rPr lang="it-IT" sz="4000" dirty="0" smtClean="0"/>
              <a:t>LA LUNA</a:t>
            </a:r>
            <a:endParaRPr lang="it-IT" sz="4000" dirty="0"/>
          </a:p>
        </p:txBody>
      </p:sp>
    </p:spTree>
    <p:extLst>
      <p:ext uri="{BB962C8B-B14F-4D97-AF65-F5344CB8AC3E}">
        <p14:creationId xmlns:p14="http://schemas.microsoft.com/office/powerpoint/2010/main" val="753134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199" y="1676400"/>
            <a:ext cx="8567271" cy="5002306"/>
          </a:xfrm>
        </p:spPr>
        <p:txBody>
          <a:bodyPr>
            <a:noAutofit/>
          </a:bodyPr>
          <a:lstStyle/>
          <a:p>
            <a:r>
              <a:rPr lang="it-IT" sz="3600" dirty="0" smtClean="0"/>
              <a:t>Del telescopio a questa </a:t>
            </a:r>
            <a:r>
              <a:rPr lang="it-IT" sz="3600" dirty="0" err="1" smtClean="0"/>
              <a:t>etade</a:t>
            </a:r>
            <a:r>
              <a:rPr lang="it-IT" sz="3600" dirty="0" smtClean="0"/>
              <a:t> ignoto</a:t>
            </a:r>
          </a:p>
          <a:p>
            <a:r>
              <a:rPr lang="it-IT" sz="3600" dirty="0"/>
              <a:t>p</a:t>
            </a:r>
            <a:r>
              <a:rPr lang="it-IT" sz="3600" dirty="0" smtClean="0"/>
              <a:t>er te </a:t>
            </a:r>
            <a:r>
              <a:rPr lang="it-IT" sz="3600" dirty="0" err="1" smtClean="0"/>
              <a:t>fia</a:t>
            </a:r>
            <a:r>
              <a:rPr lang="it-IT" sz="3600" dirty="0" smtClean="0"/>
              <a:t>, Galileo, l’</a:t>
            </a:r>
            <a:r>
              <a:rPr lang="it-IT" sz="3600" dirty="0" err="1" smtClean="0"/>
              <a:t>opra</a:t>
            </a:r>
            <a:r>
              <a:rPr lang="it-IT" sz="3600" dirty="0" smtClean="0"/>
              <a:t> composta,</a:t>
            </a:r>
          </a:p>
          <a:p>
            <a:r>
              <a:rPr lang="it-IT" sz="3600" dirty="0"/>
              <a:t>l</a:t>
            </a:r>
            <a:r>
              <a:rPr lang="it-IT" sz="3600" dirty="0" smtClean="0"/>
              <a:t>’</a:t>
            </a:r>
            <a:r>
              <a:rPr lang="it-IT" sz="3600" dirty="0" err="1" smtClean="0"/>
              <a:t>opra</a:t>
            </a:r>
            <a:r>
              <a:rPr lang="it-IT" sz="3600" dirty="0" smtClean="0"/>
              <a:t> ch’al senso altrui, </a:t>
            </a:r>
            <a:r>
              <a:rPr lang="it-IT" sz="3600" dirty="0" err="1" smtClean="0"/>
              <a:t>benchè</a:t>
            </a:r>
            <a:r>
              <a:rPr lang="it-IT" sz="3600" dirty="0" smtClean="0"/>
              <a:t> remoto, </a:t>
            </a:r>
          </a:p>
          <a:p>
            <a:r>
              <a:rPr lang="it-IT" sz="3600" dirty="0"/>
              <a:t>f</a:t>
            </a:r>
            <a:r>
              <a:rPr lang="it-IT" sz="3600" dirty="0" smtClean="0"/>
              <a:t>atto molto maggior, l’oggetto accosta.</a:t>
            </a:r>
          </a:p>
          <a:p>
            <a:r>
              <a:rPr lang="it-IT" sz="3600" dirty="0" smtClean="0"/>
              <a:t>Tu solo osservator d’ogni suo moto,</a:t>
            </a:r>
          </a:p>
          <a:p>
            <a:r>
              <a:rPr lang="it-IT" sz="3600" dirty="0"/>
              <a:t>e</a:t>
            </a:r>
            <a:r>
              <a:rPr lang="it-IT" sz="3600" dirty="0" smtClean="0"/>
              <a:t> di qualunque ho in lei parte nascosta,</a:t>
            </a:r>
          </a:p>
          <a:p>
            <a:r>
              <a:rPr lang="it-IT" sz="3600" dirty="0"/>
              <a:t>p</a:t>
            </a:r>
            <a:r>
              <a:rPr lang="it-IT" sz="3600" dirty="0" smtClean="0"/>
              <a:t>otrai senza che </a:t>
            </a:r>
            <a:r>
              <a:rPr lang="it-IT" sz="3600" dirty="0" err="1" smtClean="0"/>
              <a:t>vel</a:t>
            </a:r>
            <a:r>
              <a:rPr lang="it-IT" sz="3600" dirty="0" smtClean="0"/>
              <a:t> nulla lo chiuda,</a:t>
            </a:r>
          </a:p>
          <a:p>
            <a:r>
              <a:rPr lang="it-IT" sz="3600" dirty="0"/>
              <a:t>n</a:t>
            </a:r>
            <a:r>
              <a:rPr lang="it-IT" sz="3600" dirty="0" smtClean="0"/>
              <a:t>ovello </a:t>
            </a:r>
            <a:r>
              <a:rPr lang="it-IT" sz="3600" dirty="0" err="1" smtClean="0"/>
              <a:t>Endimion</a:t>
            </a:r>
            <a:r>
              <a:rPr lang="it-IT" sz="3600" dirty="0" smtClean="0"/>
              <a:t>, mirarla ignuda.</a:t>
            </a:r>
            <a:endParaRPr lang="it-IT" sz="3600" dirty="0"/>
          </a:p>
        </p:txBody>
      </p:sp>
      <p:sp>
        <p:nvSpPr>
          <p:cNvPr id="3" name="Titolo 2"/>
          <p:cNvSpPr>
            <a:spLocks noGrp="1"/>
          </p:cNvSpPr>
          <p:nvPr>
            <p:ph type="title"/>
          </p:nvPr>
        </p:nvSpPr>
        <p:spPr>
          <a:xfrm>
            <a:off x="732118" y="975360"/>
            <a:ext cx="7590117" cy="701040"/>
          </a:xfrm>
        </p:spPr>
        <p:txBody>
          <a:bodyPr>
            <a:noAutofit/>
          </a:bodyPr>
          <a:lstStyle/>
          <a:p>
            <a:r>
              <a:rPr lang="it-IT" sz="3200" dirty="0" smtClean="0"/>
              <a:t>Il cannocchiale </a:t>
            </a:r>
            <a:endParaRPr lang="it-IT" sz="3200" dirty="0"/>
          </a:p>
        </p:txBody>
      </p:sp>
    </p:spTree>
    <p:extLst>
      <p:ext uri="{BB962C8B-B14F-4D97-AF65-F5344CB8AC3E}">
        <p14:creationId xmlns:p14="http://schemas.microsoft.com/office/powerpoint/2010/main" val="2707462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pPr algn="just"/>
            <a:endParaRPr lang="it-IT" dirty="0" smtClean="0"/>
          </a:p>
          <a:p>
            <a:pPr algn="just"/>
            <a:endParaRPr lang="it-IT" dirty="0"/>
          </a:p>
          <a:p>
            <a:pPr algn="just"/>
            <a:r>
              <a:rPr lang="it-IT" sz="2800" dirty="0" smtClean="0"/>
              <a:t>MISURA</a:t>
            </a:r>
            <a:r>
              <a:rPr lang="it-IT" dirty="0" smtClean="0"/>
              <a:t>                         </a:t>
            </a:r>
            <a:r>
              <a:rPr lang="it-IT" dirty="0" smtClean="0">
                <a:latin typeface="Wingdings"/>
                <a:ea typeface="Wingdings"/>
                <a:cs typeface="Wingdings"/>
                <a:sym typeface="Wingdings"/>
              </a:rPr>
              <a:t></a:t>
            </a:r>
            <a:r>
              <a:rPr lang="it-IT" dirty="0" smtClean="0"/>
              <a:t>                     </a:t>
            </a:r>
            <a:r>
              <a:rPr lang="it-IT" sz="2800" dirty="0" smtClean="0"/>
              <a:t>ECCEDENZA  </a:t>
            </a:r>
          </a:p>
          <a:p>
            <a:pPr algn="just"/>
            <a:endParaRPr lang="it-IT" dirty="0"/>
          </a:p>
          <a:p>
            <a:pPr algn="just"/>
            <a:r>
              <a:rPr lang="it-IT" sz="2800" dirty="0" smtClean="0"/>
              <a:t>REGOLA </a:t>
            </a:r>
            <a:r>
              <a:rPr lang="it-IT" dirty="0" smtClean="0"/>
              <a:t>                      </a:t>
            </a:r>
            <a:r>
              <a:rPr lang="it-IT" dirty="0" smtClean="0">
                <a:latin typeface="Wingdings"/>
                <a:ea typeface="Wingdings"/>
                <a:cs typeface="Wingdings"/>
                <a:sym typeface="Wingdings"/>
              </a:rPr>
              <a:t></a:t>
            </a:r>
            <a:r>
              <a:rPr lang="it-IT" dirty="0" smtClean="0"/>
              <a:t>                    </a:t>
            </a:r>
            <a:r>
              <a:rPr lang="it-IT" sz="2800" dirty="0" smtClean="0"/>
              <a:t>SPERIMENTALISMO</a:t>
            </a:r>
          </a:p>
          <a:p>
            <a:pPr algn="just"/>
            <a:endParaRPr lang="it-IT" dirty="0"/>
          </a:p>
          <a:p>
            <a:pPr algn="just"/>
            <a:r>
              <a:rPr lang="it-IT" sz="2800" dirty="0" smtClean="0"/>
              <a:t>STASI </a:t>
            </a:r>
            <a:r>
              <a:rPr lang="it-IT" dirty="0" smtClean="0"/>
              <a:t>                              </a:t>
            </a:r>
            <a:r>
              <a:rPr lang="it-IT" dirty="0" smtClean="0">
                <a:latin typeface="Wingdings"/>
                <a:ea typeface="Wingdings"/>
                <a:cs typeface="Wingdings"/>
                <a:sym typeface="Wingdings"/>
              </a:rPr>
              <a:t></a:t>
            </a:r>
            <a:r>
              <a:rPr lang="it-IT" dirty="0" smtClean="0"/>
              <a:t>                      </a:t>
            </a:r>
            <a:r>
              <a:rPr lang="it-IT" sz="2800" dirty="0" smtClean="0"/>
              <a:t>MOVIMENTO</a:t>
            </a:r>
            <a:endParaRPr lang="it-IT" sz="2800" dirty="0"/>
          </a:p>
        </p:txBody>
      </p:sp>
      <p:sp>
        <p:nvSpPr>
          <p:cNvPr id="3" name="Titolo 2"/>
          <p:cNvSpPr>
            <a:spLocks noGrp="1"/>
          </p:cNvSpPr>
          <p:nvPr>
            <p:ph type="title"/>
          </p:nvPr>
        </p:nvSpPr>
        <p:spPr/>
        <p:txBody>
          <a:bodyPr>
            <a:normAutofit/>
          </a:bodyPr>
          <a:lstStyle/>
          <a:p>
            <a:r>
              <a:rPr lang="it-IT" sz="3200" dirty="0" smtClean="0"/>
              <a:t>SINTESI (1)</a:t>
            </a:r>
            <a:endParaRPr lang="it-IT" sz="3200" dirty="0"/>
          </a:p>
        </p:txBody>
      </p:sp>
    </p:spTree>
    <p:extLst>
      <p:ext uri="{BB962C8B-B14F-4D97-AF65-F5344CB8AC3E}">
        <p14:creationId xmlns:p14="http://schemas.microsoft.com/office/powerpoint/2010/main" val="126825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dissolv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dissolv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1676400"/>
            <a:ext cx="8229600" cy="5181600"/>
          </a:xfrm>
        </p:spPr>
        <p:txBody>
          <a:bodyPr>
            <a:normAutofit fontScale="85000" lnSpcReduction="20000"/>
          </a:bodyPr>
          <a:lstStyle/>
          <a:p>
            <a:endParaRPr lang="it-IT" sz="2800" dirty="0" smtClean="0"/>
          </a:p>
          <a:p>
            <a:pPr algn="just"/>
            <a:r>
              <a:rPr lang="it-IT" sz="2800" dirty="0" smtClean="0"/>
              <a:t>SE IL MANIERISMO AVEVA RAPPRESENTATO L’INIZIO DELO SGRETOLAMENTO DI UN SISTEMA DI REGOLE, IL BAROCCO NASCE COME VOLONTARIA E CONSAPEVOLE ROTTURA CON QUEGLI IDEALI DI EQUILIBRIO E DI COMPOSIZIONE DELLE TENSIONI CHE LA REALTA’ RENDE SEMPRE MENO PRATICABILI. </a:t>
            </a:r>
          </a:p>
          <a:p>
            <a:pPr algn="just"/>
            <a:endParaRPr lang="it-IT" sz="2800" dirty="0"/>
          </a:p>
          <a:p>
            <a:pPr algn="just"/>
            <a:r>
              <a:rPr lang="it-IT" sz="2800" dirty="0" smtClean="0"/>
              <a:t>PIU’ SI ACCENTUA LA VARIETA’ DELLE ESPERIENZE, SEMPRE MENO LE CONOSCENZE TRADIZIONALI VALGONO A SPIEGARE UNA REALTA’ IN CONTINUA EVOLUZIONE. LA RICERCA DELLE SOMIGLIANZE NASCOSTE CHE, TRAMITE LA METAFORA, COLGONO ANALOGIE TRA SETTORI LONTANI DEL REALE, COSTITUISCE UNA NUOVA MAPPA DEL MONDO</a:t>
            </a:r>
            <a:r>
              <a:rPr lang="it-IT" dirty="0" smtClean="0"/>
              <a:t>. </a:t>
            </a:r>
            <a:endParaRPr lang="it-IT" dirty="0"/>
          </a:p>
        </p:txBody>
      </p:sp>
      <p:sp>
        <p:nvSpPr>
          <p:cNvPr id="3" name="Titolo 2"/>
          <p:cNvSpPr>
            <a:spLocks noGrp="1"/>
          </p:cNvSpPr>
          <p:nvPr>
            <p:ph type="title"/>
          </p:nvPr>
        </p:nvSpPr>
        <p:spPr/>
        <p:txBody>
          <a:bodyPr>
            <a:normAutofit/>
          </a:bodyPr>
          <a:lstStyle/>
          <a:p>
            <a:r>
              <a:rPr lang="it-IT" sz="3600" dirty="0" smtClean="0"/>
              <a:t>SINTESI (2)</a:t>
            </a:r>
            <a:endParaRPr lang="it-IT" sz="3600" dirty="0"/>
          </a:p>
        </p:txBody>
      </p:sp>
    </p:spTree>
    <p:extLst>
      <p:ext uri="{BB962C8B-B14F-4D97-AF65-F5344CB8AC3E}">
        <p14:creationId xmlns:p14="http://schemas.microsoft.com/office/powerpoint/2010/main" val="41857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63466" y="1971615"/>
            <a:ext cx="3878652" cy="3347444"/>
          </a:xfrm>
        </p:spPr>
        <p:txBody>
          <a:bodyPr>
            <a:noAutofit/>
          </a:bodyPr>
          <a:lstStyle/>
          <a:p>
            <a:pPr marL="0" indent="0" algn="just">
              <a:buNone/>
            </a:pPr>
            <a:r>
              <a:rPr lang="it-IT" sz="2800" dirty="0" smtClean="0"/>
              <a:t>“</a:t>
            </a:r>
            <a:r>
              <a:rPr lang="it-IT" sz="2800" u="sng" dirty="0" smtClean="0"/>
              <a:t>lucida</a:t>
            </a:r>
            <a:r>
              <a:rPr lang="it-IT" sz="2800" dirty="0" smtClean="0"/>
              <a:t>, spessa, solida e </a:t>
            </a:r>
            <a:r>
              <a:rPr lang="it-IT" sz="2800" u="sng" dirty="0" smtClean="0"/>
              <a:t>pulita</a:t>
            </a:r>
            <a:r>
              <a:rPr lang="it-IT" sz="2800" dirty="0" smtClean="0"/>
              <a:t>,</a:t>
            </a:r>
          </a:p>
          <a:p>
            <a:pPr marL="0" indent="0" algn="just">
              <a:buNone/>
            </a:pPr>
            <a:r>
              <a:rPr lang="it-IT" sz="2800" u="sng" dirty="0"/>
              <a:t>q</a:t>
            </a:r>
            <a:r>
              <a:rPr lang="it-IT" sz="2800" u="sng" dirty="0" smtClean="0"/>
              <a:t>uasi adamante</a:t>
            </a:r>
            <a:r>
              <a:rPr lang="it-IT" sz="2800" dirty="0" smtClean="0"/>
              <a:t> che lo sol ferisse”</a:t>
            </a:r>
          </a:p>
          <a:p>
            <a:pPr marL="0" indent="0" algn="r">
              <a:buNone/>
            </a:pPr>
            <a:r>
              <a:rPr lang="it-IT" sz="2800" dirty="0" smtClean="0"/>
              <a:t>Dante, </a:t>
            </a:r>
            <a:r>
              <a:rPr lang="it-IT" sz="2800" i="1" dirty="0" smtClean="0"/>
              <a:t>Pd</a:t>
            </a:r>
            <a:r>
              <a:rPr lang="it-IT" sz="2800" dirty="0" smtClean="0"/>
              <a:t>. II, </a:t>
            </a:r>
            <a:r>
              <a:rPr lang="it-IT" sz="2800" dirty="0" err="1" smtClean="0"/>
              <a:t>vv</a:t>
            </a:r>
            <a:r>
              <a:rPr lang="it-IT" sz="2800" dirty="0" smtClean="0"/>
              <a:t>. 32-33</a:t>
            </a:r>
          </a:p>
        </p:txBody>
      </p:sp>
      <p:sp>
        <p:nvSpPr>
          <p:cNvPr id="2" name="Titolo 1"/>
          <p:cNvSpPr>
            <a:spLocks noGrp="1"/>
          </p:cNvSpPr>
          <p:nvPr>
            <p:ph type="title"/>
          </p:nvPr>
        </p:nvSpPr>
        <p:spPr>
          <a:xfrm>
            <a:off x="493059" y="975360"/>
            <a:ext cx="8113059" cy="701040"/>
          </a:xfrm>
        </p:spPr>
        <p:txBody>
          <a:bodyPr>
            <a:noAutofit/>
          </a:bodyPr>
          <a:lstStyle/>
          <a:p>
            <a:r>
              <a:rPr lang="it-IT" sz="3200" dirty="0" smtClean="0"/>
              <a:t>Descrizione della Luna</a:t>
            </a:r>
            <a:endParaRPr lang="it-IT" sz="3200" dirty="0"/>
          </a:p>
        </p:txBody>
      </p:sp>
      <p:sp>
        <p:nvSpPr>
          <p:cNvPr id="5" name="CasellaDiTesto 4"/>
          <p:cNvSpPr txBox="1"/>
          <p:nvPr/>
        </p:nvSpPr>
        <p:spPr>
          <a:xfrm>
            <a:off x="4858581" y="1971615"/>
            <a:ext cx="3601679" cy="5047536"/>
          </a:xfrm>
          <a:prstGeom prst="rect">
            <a:avLst/>
          </a:prstGeom>
          <a:noFill/>
        </p:spPr>
        <p:txBody>
          <a:bodyPr wrap="square" rtlCol="0">
            <a:spAutoFit/>
          </a:bodyPr>
          <a:lstStyle/>
          <a:p>
            <a:pPr algn="just"/>
            <a:r>
              <a:rPr lang="it-IT" sz="2800" dirty="0" smtClean="0"/>
              <a:t>Tutta la sfera varcano del fuoco,/</a:t>
            </a:r>
          </a:p>
          <a:p>
            <a:pPr algn="just"/>
            <a:r>
              <a:rPr lang="it-IT" sz="2800" dirty="0" smtClean="0"/>
              <a:t>ed indi vanno al regno de la luna./</a:t>
            </a:r>
          </a:p>
          <a:p>
            <a:pPr algn="just"/>
            <a:r>
              <a:rPr lang="it-IT" sz="2800" dirty="0" err="1" smtClean="0"/>
              <a:t>Veggon</a:t>
            </a:r>
            <a:r>
              <a:rPr lang="it-IT" sz="2800" dirty="0" smtClean="0"/>
              <a:t> per la più parte esser quel loco/</a:t>
            </a:r>
          </a:p>
          <a:p>
            <a:pPr algn="just"/>
            <a:r>
              <a:rPr lang="it-IT" sz="2800" dirty="0"/>
              <a:t>c</a:t>
            </a:r>
            <a:r>
              <a:rPr lang="it-IT" sz="2800" dirty="0" smtClean="0"/>
              <a:t>ome un </a:t>
            </a:r>
            <a:r>
              <a:rPr lang="it-IT" sz="2800" u="sng" dirty="0" err="1" smtClean="0"/>
              <a:t>acciar</a:t>
            </a:r>
            <a:r>
              <a:rPr lang="it-IT" sz="2800" u="sng" dirty="0" smtClean="0"/>
              <a:t> che non ha macchia alcuna</a:t>
            </a:r>
            <a:r>
              <a:rPr lang="it-IT" sz="2800" dirty="0" smtClean="0"/>
              <a:t>.</a:t>
            </a:r>
          </a:p>
          <a:p>
            <a:pPr algn="just"/>
            <a:endParaRPr lang="it-IT" sz="2400" dirty="0" smtClean="0"/>
          </a:p>
          <a:p>
            <a:pPr algn="r"/>
            <a:r>
              <a:rPr lang="it-IT" sz="2800" dirty="0" smtClean="0"/>
              <a:t>L. Ariosto, </a:t>
            </a:r>
            <a:r>
              <a:rPr lang="it-IT" sz="2800" i="1" dirty="0" err="1" smtClean="0"/>
              <a:t>Orl</a:t>
            </a:r>
            <a:r>
              <a:rPr lang="it-IT" sz="2800" i="1" dirty="0" smtClean="0"/>
              <a:t>. </a:t>
            </a:r>
            <a:r>
              <a:rPr lang="it-IT" sz="2800" i="1" dirty="0" err="1" smtClean="0"/>
              <a:t>Fur</a:t>
            </a:r>
            <a:r>
              <a:rPr lang="it-IT" sz="2800" dirty="0" smtClean="0"/>
              <a:t>., XXXIV</a:t>
            </a:r>
            <a:endParaRPr lang="it-IT" sz="2800" dirty="0"/>
          </a:p>
          <a:p>
            <a:pPr algn="just"/>
            <a:endParaRPr lang="it-IT" dirty="0"/>
          </a:p>
        </p:txBody>
      </p:sp>
    </p:spTree>
    <p:extLst>
      <p:ext uri="{BB962C8B-B14F-4D97-AF65-F5344CB8AC3E}">
        <p14:creationId xmlns:p14="http://schemas.microsoft.com/office/powerpoint/2010/main" val="319277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495176"/>
            <a:ext cx="8229600" cy="3600824"/>
          </a:xfrm>
        </p:spPr>
        <p:txBody>
          <a:bodyPr/>
          <a:lstStyle/>
          <a:p>
            <a:pPr marL="457200" indent="-457200" algn="just">
              <a:buFont typeface="+mj-lt"/>
              <a:buAutoNum type="arabicPeriod"/>
            </a:pPr>
            <a:r>
              <a:rPr lang="it-IT" sz="3200" dirty="0" smtClean="0"/>
              <a:t>Teoria copernicana</a:t>
            </a:r>
          </a:p>
          <a:p>
            <a:pPr marL="457200" indent="-457200" algn="just">
              <a:buFont typeface="+mj-lt"/>
              <a:buAutoNum type="arabicPeriod"/>
            </a:pPr>
            <a:r>
              <a:rPr lang="it-IT" sz="3200" dirty="0" smtClean="0"/>
              <a:t>Telescopio</a:t>
            </a:r>
          </a:p>
          <a:p>
            <a:pPr marL="457200" indent="-457200" algn="just">
              <a:buFont typeface="+mj-lt"/>
              <a:buAutoNum type="arabicPeriod"/>
            </a:pPr>
            <a:r>
              <a:rPr lang="it-IT" sz="3200" dirty="0" smtClean="0"/>
              <a:t>Microscopio</a:t>
            </a:r>
          </a:p>
          <a:p>
            <a:pPr marL="457200" indent="-457200" algn="just">
              <a:buFont typeface="+mj-lt"/>
              <a:buAutoNum type="arabicPeriod"/>
            </a:pPr>
            <a:r>
              <a:rPr lang="it-IT" sz="3200" dirty="0" smtClean="0"/>
              <a:t>Orbite ellittiche dei pianeti</a:t>
            </a:r>
          </a:p>
          <a:p>
            <a:pPr marL="457200" indent="-457200" algn="just">
              <a:buFont typeface="+mj-lt"/>
              <a:buAutoNum type="arabicPeriod"/>
            </a:pPr>
            <a:r>
              <a:rPr lang="it-IT" sz="3200" dirty="0"/>
              <a:t>Rappresentazione di un universo indefinito </a:t>
            </a:r>
          </a:p>
          <a:p>
            <a:pPr algn="just"/>
            <a:endParaRPr lang="it-IT" sz="3200" dirty="0" smtClean="0"/>
          </a:p>
          <a:p>
            <a:pPr marL="457200" indent="-457200" algn="just">
              <a:buFont typeface="+mj-lt"/>
              <a:buAutoNum type="arabicPeriod"/>
            </a:pPr>
            <a:endParaRPr lang="it-IT" dirty="0"/>
          </a:p>
        </p:txBody>
      </p:sp>
      <p:sp>
        <p:nvSpPr>
          <p:cNvPr id="3" name="Titolo 2"/>
          <p:cNvSpPr>
            <a:spLocks noGrp="1"/>
          </p:cNvSpPr>
          <p:nvPr>
            <p:ph type="title"/>
          </p:nvPr>
        </p:nvSpPr>
        <p:spPr>
          <a:xfrm>
            <a:off x="2046941" y="975360"/>
            <a:ext cx="5319059" cy="701040"/>
          </a:xfrm>
        </p:spPr>
        <p:txBody>
          <a:bodyPr>
            <a:noAutofit/>
          </a:bodyPr>
          <a:lstStyle/>
          <a:p>
            <a:r>
              <a:rPr lang="it-IT" sz="3600" dirty="0" smtClean="0"/>
              <a:t>NUOVE SCOPERTE </a:t>
            </a:r>
            <a:endParaRPr lang="it-IT" sz="3600" dirty="0"/>
          </a:p>
        </p:txBody>
      </p:sp>
    </p:spTree>
    <p:extLst>
      <p:ext uri="{BB962C8B-B14F-4D97-AF65-F5344CB8AC3E}">
        <p14:creationId xmlns:p14="http://schemas.microsoft.com/office/powerpoint/2010/main" val="1678513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73529" y="2020824"/>
            <a:ext cx="8411883" cy="4837176"/>
          </a:xfrm>
        </p:spPr>
        <p:txBody>
          <a:bodyPr/>
          <a:lstStyle/>
          <a:p>
            <a:pPr algn="just"/>
            <a:endParaRPr lang="it-IT" dirty="0" smtClean="0"/>
          </a:p>
          <a:p>
            <a:pPr algn="just"/>
            <a:r>
              <a:rPr lang="it-IT" sz="3200" dirty="0"/>
              <a:t>“Una concezione rivoluzionaria che ci porta dall’universo medievale </a:t>
            </a:r>
            <a:r>
              <a:rPr lang="it-IT" sz="3200" dirty="0" smtClean="0"/>
              <a:t>e rinascimentale </a:t>
            </a:r>
            <a:r>
              <a:rPr lang="it-IT" sz="3200" dirty="0"/>
              <a:t>ad un universo infinito e uniformemente popolato di stelle. […] Questa è una novità assoluta che rappresenta la rottura del “guscio” che chiudeva il cosmo da più di duemila anni”.  </a:t>
            </a:r>
          </a:p>
          <a:p>
            <a:pPr algn="r"/>
            <a:r>
              <a:rPr lang="it-IT" sz="3200" dirty="0" err="1"/>
              <a:t>F</a:t>
            </a:r>
            <a:r>
              <a:rPr lang="it-IT" sz="3200" dirty="0"/>
              <a:t>. Bertola, </a:t>
            </a:r>
            <a:r>
              <a:rPr lang="it-IT" sz="3200" i="1" dirty="0"/>
              <a:t>Imago Mundi</a:t>
            </a:r>
            <a:r>
              <a:rPr lang="it-IT" sz="3200" dirty="0"/>
              <a:t>, Biblos, Cittadella 1981</a:t>
            </a:r>
          </a:p>
          <a:p>
            <a:endParaRPr lang="it-IT" sz="3000" dirty="0" smtClean="0"/>
          </a:p>
          <a:p>
            <a:endParaRPr lang="it-IT" dirty="0"/>
          </a:p>
        </p:txBody>
      </p:sp>
      <p:sp>
        <p:nvSpPr>
          <p:cNvPr id="2" name="Titolo 1"/>
          <p:cNvSpPr>
            <a:spLocks noGrp="1"/>
          </p:cNvSpPr>
          <p:nvPr>
            <p:ph type="title"/>
          </p:nvPr>
        </p:nvSpPr>
        <p:spPr>
          <a:xfrm>
            <a:off x="791882" y="975360"/>
            <a:ext cx="7485530" cy="907228"/>
          </a:xfrm>
        </p:spPr>
        <p:txBody>
          <a:bodyPr>
            <a:normAutofit/>
          </a:bodyPr>
          <a:lstStyle/>
          <a:p>
            <a:r>
              <a:rPr lang="it-IT" sz="3200" dirty="0" smtClean="0">
                <a:solidFill>
                  <a:srgbClr val="000000"/>
                </a:solidFill>
              </a:rPr>
              <a:t>LA ROTTURA DEL “GUSCIO” (1) </a:t>
            </a:r>
            <a:endParaRPr lang="it-IT" sz="3200" dirty="0">
              <a:solidFill>
                <a:srgbClr val="000000"/>
              </a:solidFill>
            </a:endParaRPr>
          </a:p>
        </p:txBody>
      </p:sp>
    </p:spTree>
    <p:extLst>
      <p:ext uri="{BB962C8B-B14F-4D97-AF65-F5344CB8AC3E}">
        <p14:creationId xmlns:p14="http://schemas.microsoft.com/office/powerpoint/2010/main" val="1645673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pPr algn="just"/>
            <a:r>
              <a:rPr lang="it-IT" sz="3200" dirty="0" smtClean="0"/>
              <a:t>“L’esperienza cosmica dell’infinito prosegue anche nello spazio terrestre, con l’ardita imprese delle esplorazioni geografiche. Negli uomini che varcavano le Colonne d’Ercole, simbolo del limite tra noto e ignoto, era vivissima una tensione conoscitiva. L’uomo moderno subisce il fascino dell’ignoto, è attratto ad esplorarlo”.</a:t>
            </a:r>
            <a:endParaRPr lang="it-IT" sz="3200" dirty="0"/>
          </a:p>
          <a:p>
            <a:pPr algn="r"/>
            <a:r>
              <a:rPr lang="it-IT" sz="3200" dirty="0" err="1" smtClean="0"/>
              <a:t>R</a:t>
            </a:r>
            <a:r>
              <a:rPr lang="it-IT" sz="3200" dirty="0" smtClean="0"/>
              <a:t>. </a:t>
            </a:r>
            <a:r>
              <a:rPr lang="it-IT" sz="3200" dirty="0" err="1" smtClean="0"/>
              <a:t>Guardini</a:t>
            </a:r>
            <a:r>
              <a:rPr lang="it-IT" sz="3200" dirty="0" smtClean="0"/>
              <a:t>, </a:t>
            </a:r>
            <a:r>
              <a:rPr lang="it-IT" sz="3200" i="1" dirty="0" smtClean="0"/>
              <a:t>La fine dell’epoca moderna</a:t>
            </a:r>
            <a:r>
              <a:rPr lang="it-IT" sz="3200" dirty="0" smtClean="0"/>
              <a:t>, </a:t>
            </a:r>
            <a:r>
              <a:rPr lang="it-IT" sz="3200" dirty="0" err="1" smtClean="0"/>
              <a:t>Morcelliana</a:t>
            </a:r>
            <a:r>
              <a:rPr lang="it-IT" sz="3200" dirty="0" smtClean="0"/>
              <a:t>, Brescia 1954-1984</a:t>
            </a:r>
            <a:endParaRPr lang="it-IT" sz="3200" dirty="0"/>
          </a:p>
        </p:txBody>
      </p:sp>
      <p:sp>
        <p:nvSpPr>
          <p:cNvPr id="3" name="Titolo 2"/>
          <p:cNvSpPr>
            <a:spLocks noGrp="1"/>
          </p:cNvSpPr>
          <p:nvPr>
            <p:ph type="title"/>
          </p:nvPr>
        </p:nvSpPr>
        <p:spPr>
          <a:xfrm>
            <a:off x="1199776" y="975360"/>
            <a:ext cx="6898342" cy="701040"/>
          </a:xfrm>
        </p:spPr>
        <p:txBody>
          <a:bodyPr>
            <a:noAutofit/>
          </a:bodyPr>
          <a:lstStyle/>
          <a:p>
            <a:r>
              <a:rPr lang="it-IT" sz="3200" dirty="0" smtClean="0"/>
              <a:t>LA ROTTURA DEL GUSCIO (2)</a:t>
            </a:r>
            <a:endParaRPr lang="it-IT" sz="3200" dirty="0"/>
          </a:p>
        </p:txBody>
      </p:sp>
    </p:spTree>
    <p:extLst>
      <p:ext uri="{BB962C8B-B14F-4D97-AF65-F5344CB8AC3E}">
        <p14:creationId xmlns:p14="http://schemas.microsoft.com/office/powerpoint/2010/main" val="378750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457200" y="1792941"/>
            <a:ext cx="8229600" cy="4303059"/>
          </a:xfrm>
        </p:spPr>
        <p:txBody>
          <a:bodyPr>
            <a:noAutofit/>
          </a:bodyPr>
          <a:lstStyle/>
          <a:p>
            <a:r>
              <a:rPr lang="it-IT" sz="3200" dirty="0" smtClean="0"/>
              <a:t>Si dilata lo spazio conosciuto, il mondo non è più la conchiglia con cui i popoli l’avevano rappresentato per duemila anni. </a:t>
            </a:r>
            <a:endParaRPr lang="it-IT" sz="3200" dirty="0"/>
          </a:p>
          <a:p>
            <a:pPr marL="0" indent="0">
              <a:buNone/>
            </a:pP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QUINDI</a:t>
            </a:r>
          </a:p>
          <a:p>
            <a:pPr marL="0" indent="0">
              <a:buNone/>
            </a:pPr>
            <a:r>
              <a:rPr lang="it-IT" sz="3200" dirty="0" smtClean="0">
                <a:latin typeface="Wingdings"/>
                <a:ea typeface="Wingdings"/>
                <a:cs typeface="Wingdings"/>
                <a:sym typeface="Wingdings"/>
              </a:rPr>
              <a:t></a:t>
            </a:r>
            <a:endParaRPr lang="it-IT" sz="3200" dirty="0" smtClean="0"/>
          </a:p>
          <a:p>
            <a:pPr marL="0" indent="0">
              <a:buNone/>
            </a:pPr>
            <a:r>
              <a:rPr lang="it-IT" sz="3200" dirty="0" smtClean="0"/>
              <a:t>SI MOLTIPLICANO I CENTRI E L’UOMO PERDE LA POSIZIONE PRIVILEGIATA AL CENTRO DEL COSMO CHIUSO</a:t>
            </a:r>
            <a:endParaRPr lang="it-IT" sz="3200" dirty="0"/>
          </a:p>
        </p:txBody>
      </p:sp>
      <p:sp>
        <p:nvSpPr>
          <p:cNvPr id="2" name="Titolo 1"/>
          <p:cNvSpPr>
            <a:spLocks noGrp="1"/>
          </p:cNvSpPr>
          <p:nvPr>
            <p:ph type="title"/>
          </p:nvPr>
        </p:nvSpPr>
        <p:spPr/>
        <p:txBody>
          <a:bodyPr>
            <a:normAutofit/>
          </a:bodyPr>
          <a:lstStyle/>
          <a:p>
            <a:r>
              <a:rPr lang="it-IT" sz="3600" dirty="0" smtClean="0">
                <a:solidFill>
                  <a:srgbClr val="000000"/>
                </a:solidFill>
              </a:rPr>
              <a:t>IL PENSIERO</a:t>
            </a:r>
            <a:endParaRPr lang="it-IT" sz="3600" dirty="0">
              <a:solidFill>
                <a:srgbClr val="000000"/>
              </a:solidFill>
            </a:endParaRPr>
          </a:p>
        </p:txBody>
      </p:sp>
    </p:spTree>
    <p:extLst>
      <p:ext uri="{BB962C8B-B14F-4D97-AF65-F5344CB8AC3E}">
        <p14:creationId xmlns:p14="http://schemas.microsoft.com/office/powerpoint/2010/main" val="26246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Cravatta nera.thmx</Template>
  <TotalTime>646</TotalTime>
  <Words>1793</Words>
  <Application>Microsoft Office PowerPoint</Application>
  <PresentationFormat>Presentazione su schermo (4:3)</PresentationFormat>
  <Paragraphs>233</Paragraphs>
  <Slides>44</Slides>
  <Notes>0</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BlackTie</vt:lpstr>
      <vt:lpstr>BAROCCO</vt:lpstr>
      <vt:lpstr>UN’OTTICA COMPLESSA:</vt:lpstr>
      <vt:lpstr>L’IRROMPERE DI UNA NOVITA’</vt:lpstr>
      <vt:lpstr>Dal Sidereus Nuncius, G. Galilei</vt:lpstr>
      <vt:lpstr>Descrizione della Luna</vt:lpstr>
      <vt:lpstr>NUOVE SCOPERTE </vt:lpstr>
      <vt:lpstr>LA ROTTURA DEL “GUSCIO” (1) </vt:lpstr>
      <vt:lpstr>LA ROTTURA DEL GUSCIO (2)</vt:lpstr>
      <vt:lpstr>IL PENSIERO</vt:lpstr>
      <vt:lpstr>Pascal (1)</vt:lpstr>
      <vt:lpstr>Pascal (2)</vt:lpstr>
      <vt:lpstr>CONSEGUENZE CULTURALI </vt:lpstr>
      <vt:lpstr>L’IMMAGINARIO (1)</vt:lpstr>
      <vt:lpstr>L’IMMAGINARIO (2)</vt:lpstr>
      <vt:lpstr>Ellissi  barocche</vt:lpstr>
      <vt:lpstr>Baldacchino del Bernini (1624)</vt:lpstr>
      <vt:lpstr>Vanitas, S. Stoskopff (1630)</vt:lpstr>
      <vt:lpstr>INGANNI, APPARENZE E FINZIONI</vt:lpstr>
      <vt:lpstr>Las meniñas, D. Velazquez (1656)</vt:lpstr>
      <vt:lpstr>Il “GRAN TEATRO” DEL MONDO</vt:lpstr>
      <vt:lpstr>E IN ITALIA… </vt:lpstr>
      <vt:lpstr>LA LETTERATURA</vt:lpstr>
      <vt:lpstr>DENOMINATORI COMUNI</vt:lpstr>
      <vt:lpstr>ESTETICA BAROCCA</vt:lpstr>
      <vt:lpstr>La METAFORA (1)</vt:lpstr>
      <vt:lpstr>LA METAFORA (2)</vt:lpstr>
      <vt:lpstr>G. Getto, la metafora barocca…</vt:lpstr>
      <vt:lpstr> Il cannocchiale aristotelico E. Tesauro (1654)</vt:lpstr>
      <vt:lpstr>Vertumno, G. Arcimboldi (1591)</vt:lpstr>
      <vt:lpstr>“AGUDEZA” Y “INGENIO” – B. graciàn</vt:lpstr>
      <vt:lpstr>VERO ARTISTA È CHI…</vt:lpstr>
      <vt:lpstr>Da La Lira, G.B. Marino</vt:lpstr>
      <vt:lpstr>LIRICA BAROCCA - CARATTERI</vt:lpstr>
      <vt:lpstr>ESTETICA DEL BRUTTO</vt:lpstr>
      <vt:lpstr>A. M. Narducci  Per i pidocchi della sua donna (1623)</vt:lpstr>
      <vt:lpstr>G. L. Sempronio, La bella zoppa (1633)</vt:lpstr>
      <vt:lpstr>DULCIS IN FUNDO….</vt:lpstr>
      <vt:lpstr>G. Artale  Pulce su poppe di bella donna (1659)</vt:lpstr>
      <vt:lpstr>GIOVAMBATTISTA MARINO ( 1569-1625)</vt:lpstr>
      <vt:lpstr>L’ADONE ( 1623)</vt:lpstr>
      <vt:lpstr>LA LUNA</vt:lpstr>
      <vt:lpstr>Il cannocchiale </vt:lpstr>
      <vt:lpstr>SINTESI (1)</vt:lpstr>
      <vt:lpstr>SINTESI (2)</vt:lpstr>
    </vt:vector>
  </TitlesOfParts>
  <Company>Liceo Malpighi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Mara Ferroni</dc:creator>
  <cp:lastModifiedBy>utente</cp:lastModifiedBy>
  <cp:revision>59</cp:revision>
  <dcterms:created xsi:type="dcterms:W3CDTF">2015-02-15T08:42:40Z</dcterms:created>
  <dcterms:modified xsi:type="dcterms:W3CDTF">2016-02-17T14:57:46Z</dcterms:modified>
</cp:coreProperties>
</file>